
<file path=[Content_Types].xml><?xml version="1.0" encoding="utf-8"?>
<Types xmlns="http://schemas.openxmlformats.org/package/2006/content-types">
  <Default Extension="jpeg" ContentType="image/jpe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1" r:id="rId3"/>
  </p:sldMasterIdLst>
  <p:notesMasterIdLst>
    <p:notesMasterId r:id="rId5"/>
  </p:notesMasterIdLst>
  <p:sldIdLst>
    <p:sldId id="256" r:id="rId4"/>
    <p:sldId id="301" r:id="rId6"/>
    <p:sldId id="302" r:id="rId7"/>
    <p:sldId id="515" r:id="rId8"/>
    <p:sldId id="303" r:id="rId9"/>
    <p:sldId id="304" r:id="rId10"/>
    <p:sldId id="349" r:id="rId11"/>
    <p:sldId id="516" r:id="rId12"/>
    <p:sldId id="572" r:id="rId13"/>
    <p:sldId id="548" r:id="rId14"/>
    <p:sldId id="517" r:id="rId15"/>
    <p:sldId id="642" r:id="rId16"/>
    <p:sldId id="518" r:id="rId17"/>
    <p:sldId id="519" r:id="rId18"/>
    <p:sldId id="404" r:id="rId19"/>
    <p:sldId id="521" r:id="rId20"/>
    <p:sldId id="520" r:id="rId21"/>
    <p:sldId id="522" r:id="rId22"/>
    <p:sldId id="523" r:id="rId23"/>
    <p:sldId id="524" r:id="rId24"/>
    <p:sldId id="525" r:id="rId25"/>
    <p:sldId id="405" r:id="rId26"/>
    <p:sldId id="526" r:id="rId27"/>
    <p:sldId id="527" r:id="rId28"/>
    <p:sldId id="597" r:id="rId29"/>
    <p:sldId id="528" r:id="rId30"/>
    <p:sldId id="529" r:id="rId31"/>
    <p:sldId id="598" r:id="rId32"/>
    <p:sldId id="599" r:id="rId33"/>
    <p:sldId id="541" r:id="rId34"/>
    <p:sldId id="420" r:id="rId35"/>
    <p:sldId id="601" r:id="rId36"/>
    <p:sldId id="602" r:id="rId37"/>
    <p:sldId id="600" r:id="rId38"/>
    <p:sldId id="539" r:id="rId39"/>
    <p:sldId id="474" r:id="rId40"/>
    <p:sldId id="540" r:id="rId41"/>
    <p:sldId id="513" r:id="rId42"/>
    <p:sldId id="643" r:id="rId43"/>
    <p:sldId id="257" r:id="rId4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70C1"/>
    <a:srgbClr val="D7D8D8"/>
    <a:srgbClr val="E0E2E3"/>
    <a:srgbClr val="C8CA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870" y="-132"/>
      </p:cViewPr>
      <p:guideLst>
        <p:guide orient="horz" pos="2430"/>
        <p:guide pos="3845"/>
      </p:guideLst>
    </p:cSldViewPr>
  </p:slideViewPr>
  <p:notesTextViewPr>
    <p:cViewPr>
      <p:scale>
        <a:sx n="1" d="1"/>
        <a:sy n="1" d="1"/>
      </p:scale>
      <p:origin x="0" y="0"/>
    </p:cViewPr>
  </p:notesTextViewPr>
  <p:sorterViewPr>
    <p:cViewPr>
      <p:scale>
        <a:sx n="31" d="100"/>
        <a:sy n="31"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632FFF-9F5F-434E-8955-B68B1212742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684601-484A-4B2F-A872-198BDCF0F7C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第一作者，现在是博士二年级</a:t>
            </a:r>
            <a:endParaRPr lang="zh-CN" altLang="en-US"/>
          </a:p>
          <a:p>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测量电流；</a:t>
            </a:r>
            <a:endParaRPr lang="zh-CN" altLang="en-US"/>
          </a:p>
          <a:p>
            <a:r>
              <a:rPr lang="zh-CN" altLang="en-US"/>
              <a:t>    串在电气路径中的感应电阻；</a:t>
            </a:r>
            <a:endParaRPr lang="zh-CN" altLang="en-US"/>
          </a:p>
          <a:p>
            <a:r>
              <a:rPr lang="zh-CN" altLang="en-US"/>
              <a:t>    霍尔效应传感器，电感路径在一个平面；</a:t>
            </a:r>
            <a:endParaRPr lang="zh-CN" altLang="en-US"/>
          </a:p>
          <a:p>
            <a:r>
              <a:rPr lang="zh-CN" altLang="en-US"/>
              <a:t>    电流互感器；</a:t>
            </a:r>
            <a:endParaRPr lang="zh-CN" altLang="en-US"/>
          </a:p>
          <a:p>
            <a:r>
              <a:rPr lang="zh-CN" altLang="en-US"/>
              <a:t>    电流感应电阻虽然不贵，准确和尺寸也小，但是需要切开交流电路径；</a:t>
            </a:r>
            <a:endParaRPr lang="zh-CN" altLang="en-US"/>
          </a:p>
          <a:p>
            <a:r>
              <a:rPr lang="en-US" altLang="zh-CN"/>
              <a:t>2. </a:t>
            </a:r>
            <a:r>
              <a:rPr lang="zh-CN" altLang="en-US"/>
              <a:t>使用一个优化的表面贴片电感来测量；</a:t>
            </a:r>
            <a:endParaRPr lang="zh-CN" altLang="en-US"/>
          </a:p>
          <a:p>
            <a:r>
              <a:rPr lang="zh-CN" altLang="en-US"/>
              <a:t>    电感线圈，两端的电压与电流的变化成正比；</a:t>
            </a:r>
            <a:endParaRPr lang="zh-CN" altLang="en-US"/>
          </a:p>
          <a:p>
            <a:r>
              <a:rPr lang="zh-CN" altLang="en-US"/>
              <a:t>    需要信号集成来恢复原始的电流信号；</a:t>
            </a:r>
            <a:endParaRPr lang="zh-CN" altLang="en-US"/>
          </a:p>
          <a:p>
            <a:r>
              <a:rPr lang="zh-CN" altLang="en-US"/>
              <a:t>    使用传统的电流方法是不同；</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罗式线圈</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之前的功率计算，存在三个通用的方法，</a:t>
            </a:r>
            <a:r>
              <a:rPr lang="en-US" altLang="zh-CN"/>
              <a:t>1.</a:t>
            </a:r>
            <a:r>
              <a:rPr lang="zh-CN" altLang="en-US"/>
              <a:t>采用专用新品</a:t>
            </a:r>
            <a:r>
              <a:rPr lang="en-US" altLang="zh-CN"/>
              <a:t>ADE7753. 2. </a:t>
            </a:r>
            <a:r>
              <a:rPr lang="zh-CN" altLang="en-US"/>
              <a:t>直接计算；</a:t>
            </a:r>
            <a:r>
              <a:rPr lang="en-US" altLang="zh-CN"/>
              <a:t>3. </a:t>
            </a:r>
            <a:r>
              <a:rPr lang="zh-CN" altLang="en-US"/>
              <a:t>不用报告这个功率数据；</a:t>
            </a:r>
            <a:endParaRPr lang="zh-CN" altLang="en-US"/>
          </a:p>
          <a:p>
            <a:endParaRPr lang="zh-CN" altLang="en-US"/>
          </a:p>
          <a:p>
            <a:r>
              <a:rPr lang="zh-CN" altLang="en-US"/>
              <a:t>数据通信，</a:t>
            </a:r>
            <a:r>
              <a:rPr lang="en-US" altLang="zh-CN"/>
              <a:t>LCD</a:t>
            </a:r>
            <a:r>
              <a:rPr lang="zh-CN" altLang="en-US"/>
              <a:t>显示，可以采用有线的</a:t>
            </a:r>
            <a:r>
              <a:rPr lang="en-US" altLang="zh-CN"/>
              <a:t>USB</a:t>
            </a:r>
            <a:r>
              <a:rPr lang="zh-CN" altLang="en-US"/>
              <a:t>或以太网，无线</a:t>
            </a:r>
            <a:r>
              <a:rPr lang="en-US" altLang="zh-CN"/>
              <a:t>802.15.4. </a:t>
            </a:r>
            <a:r>
              <a:rPr lang="zh-CN" altLang="en-US"/>
              <a:t>多跳</a:t>
            </a:r>
            <a:r>
              <a:rPr lang="en-US" altLang="zh-CN"/>
              <a:t>mesh</a:t>
            </a:r>
            <a:r>
              <a:rPr lang="zh-CN" altLang="en-US"/>
              <a:t>网络；用智能手机的还不多。后续很快支持</a:t>
            </a:r>
            <a:r>
              <a:rPr lang="en-US" altLang="zh-CN"/>
              <a:t>ip</a:t>
            </a:r>
            <a:r>
              <a:rPr lang="zh-CN" altLang="en-US"/>
              <a:t>设备连接。</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其他的电力计量方法</a:t>
            </a:r>
            <a:endParaRPr lang="zh-CN" altLang="en-US"/>
          </a:p>
          <a:p>
            <a:r>
              <a:rPr lang="en-US" altLang="zh-CN"/>
              <a:t>1. </a:t>
            </a:r>
            <a:r>
              <a:rPr lang="zh-CN" altLang="en-US"/>
              <a:t>细颗粒度的电力数据不需要每个负载计量</a:t>
            </a:r>
            <a:endParaRPr lang="zh-CN" altLang="en-US"/>
          </a:p>
          <a:p>
            <a:r>
              <a:rPr lang="en-US" altLang="zh-CN"/>
              <a:t>2. ElectriSense</a:t>
            </a:r>
            <a:r>
              <a:rPr lang="zh-CN" altLang="en-US"/>
              <a:t>能判断是状态，通过交流电压，在单点，测量</a:t>
            </a:r>
            <a:r>
              <a:rPr lang="en-US" altLang="zh-CN"/>
              <a:t>EMI</a:t>
            </a:r>
            <a:r>
              <a:rPr lang="zh-CN" altLang="en-US"/>
              <a:t>，由开关电源产生，通过电力线在建筑内传递的</a:t>
            </a:r>
            <a:endParaRPr lang="zh-CN" altLang="en-US"/>
          </a:p>
          <a:p>
            <a:r>
              <a:rPr lang="en-US" altLang="zh-CN"/>
              <a:t>3. </a:t>
            </a:r>
            <a:r>
              <a:rPr lang="zh-CN" altLang="en-US"/>
              <a:t>用于室内的电力时间识别和分类单点传感；电炉使用暗示了做饭；</a:t>
            </a:r>
            <a:endParaRPr lang="zh-CN" altLang="en-US"/>
          </a:p>
          <a:p>
            <a:r>
              <a:rPr lang="en-US" altLang="zh-CN"/>
              <a:t>4. </a:t>
            </a:r>
            <a:r>
              <a:rPr lang="zh-CN" altLang="en-US"/>
              <a:t>识别一些</a:t>
            </a:r>
            <a:r>
              <a:rPr lang="en-US" altLang="zh-CN"/>
              <a:t>switched mode power supplies</a:t>
            </a:r>
            <a:r>
              <a:rPr lang="zh-CN" altLang="en-US"/>
              <a:t>。</a:t>
            </a:r>
            <a:endParaRPr lang="zh-CN" altLang="en-US"/>
          </a:p>
          <a:p>
            <a:r>
              <a:rPr lang="en-US" altLang="zh-CN"/>
              <a:t>5. </a:t>
            </a:r>
            <a:r>
              <a:rPr lang="zh-CN" altLang="en-US"/>
              <a:t>通过长达</a:t>
            </a:r>
            <a:r>
              <a:rPr lang="en-US" altLang="zh-CN"/>
              <a:t>6</a:t>
            </a:r>
            <a:r>
              <a:rPr lang="zh-CN" altLang="en-US"/>
              <a:t>个月，</a:t>
            </a:r>
            <a:r>
              <a:rPr lang="en-US" altLang="zh-CN"/>
              <a:t>7</a:t>
            </a:r>
            <a:r>
              <a:rPr lang="zh-CN" altLang="en-US"/>
              <a:t>个房间的识别，能够对</a:t>
            </a:r>
            <a:r>
              <a:rPr lang="en-US" altLang="zh-CN"/>
              <a:t>SMPS</a:t>
            </a:r>
            <a:r>
              <a:rPr lang="zh-CN" altLang="en-US"/>
              <a:t>电气时间进行识别和分类。</a:t>
            </a:r>
            <a:endParaRPr lang="zh-CN" altLang="en-US"/>
          </a:p>
          <a:p>
            <a:r>
              <a:rPr lang="en-US" altLang="zh-CN"/>
              <a:t>6. </a:t>
            </a:r>
            <a:r>
              <a:rPr lang="zh-CN" altLang="en-US"/>
              <a:t>采用一种有监督的学习算法</a:t>
            </a:r>
            <a:r>
              <a:rPr lang="en-US" altLang="zh-CN"/>
              <a:t>KNN</a:t>
            </a:r>
            <a:endParaRPr lang="en-US" altLang="zh-CN"/>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这个图是参考</a:t>
            </a:r>
            <a:endParaRPr lang="zh-CN" altLang="en-US"/>
          </a:p>
          <a:p>
            <a:r>
              <a:rPr lang="zh-CN" altLang="en-US"/>
              <a:t>http://ww1.microchip.com/downloads/en/appnotes/00954a.pdf</a:t>
            </a:r>
            <a:endParaRPr lang="zh-CN" altLang="en-US"/>
          </a:p>
          <a:p>
            <a:r>
              <a:rPr lang="zh-CN" altLang="en-US"/>
              <a:t>这篇文章讲述的非常好，将各种负载场景都考虑到了。这是无需变压器的比较好的解决方案</a:t>
            </a:r>
            <a:endParaRPr lang="zh-CN" altLang="en-US"/>
          </a:p>
          <a:p>
            <a:r>
              <a:rPr lang="en-US" altLang="zh-CN"/>
              <a:t>2</a:t>
            </a:r>
            <a:r>
              <a:rPr lang="zh-CN" altLang="en-US"/>
              <a:t>半波全波整流；器件和体积都比较小。</a:t>
            </a:r>
            <a:r>
              <a:rPr lang="en-US" altLang="zh-CN"/>
              <a:t>Zin</a:t>
            </a:r>
            <a:r>
              <a:rPr lang="zh-CN" altLang="en-US"/>
              <a:t>的选择影响到最后系统的功率，总的体积，</a:t>
            </a:r>
            <a:r>
              <a:rPr lang="en-US" altLang="zh-CN"/>
              <a:t>idle</a:t>
            </a:r>
            <a:r>
              <a:rPr lang="zh-CN" altLang="en-US"/>
              <a:t>电流。</a:t>
            </a:r>
            <a:endParaRPr lang="zh-CN" altLang="en-US"/>
          </a:p>
          <a:p>
            <a:r>
              <a:rPr lang="en-US" altLang="zh-CN"/>
              <a:t>3 </a:t>
            </a:r>
            <a:r>
              <a:rPr lang="zh-CN" altLang="en-US"/>
              <a:t>安全问题，零线接到地上。地线有可能是</a:t>
            </a:r>
            <a:r>
              <a:rPr lang="en-US" altLang="zh-CN"/>
              <a:t>220v</a:t>
            </a:r>
            <a:r>
              <a:rPr lang="zh-CN" altLang="en-US"/>
              <a:t>交流，只要用户不要接触到地线，供电来说没有问题。但是这个是无线系统，对最终用户不会有太大的影响。</a:t>
            </a:r>
            <a:endParaRPr lang="zh-CN" altLang="en-US"/>
          </a:p>
          <a:p>
            <a:r>
              <a:rPr lang="en-US" altLang="zh-CN"/>
              <a:t>4. </a:t>
            </a:r>
            <a:r>
              <a:rPr lang="zh-CN" altLang="en-US"/>
              <a:t>采用</a:t>
            </a:r>
            <a:r>
              <a:rPr lang="en-US" altLang="zh-CN"/>
              <a:t>Microchip</a:t>
            </a:r>
            <a:r>
              <a:rPr lang="zh-CN" altLang="en-US"/>
              <a:t>的</a:t>
            </a:r>
            <a:r>
              <a:rPr lang="en-US" altLang="zh-CN"/>
              <a:t>SR086 SR087 </a:t>
            </a:r>
            <a:r>
              <a:rPr lang="zh-CN" altLang="en-US"/>
              <a:t>可调离线无电感开关型电压调节器，体积很大；</a:t>
            </a:r>
            <a:endParaRPr lang="zh-CN" altLang="en-US"/>
          </a:p>
          <a:p>
            <a:r>
              <a:rPr lang="en-US" altLang="zh-CN"/>
              <a:t>5. </a:t>
            </a:r>
            <a:r>
              <a:rPr lang="zh-CN" altLang="en-US"/>
              <a:t>采用</a:t>
            </a:r>
            <a:r>
              <a:rPr lang="en-US" altLang="zh-CN"/>
              <a:t>LNK302</a:t>
            </a:r>
            <a:r>
              <a:rPr lang="zh-CN" altLang="en-US"/>
              <a:t>的方案；</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大电流大体积；</a:t>
            </a:r>
            <a:endParaRPr lang="zh-CN" altLang="en-US"/>
          </a:p>
          <a:p>
            <a:r>
              <a:rPr lang="en-US" altLang="zh-CN"/>
              <a:t>2. </a:t>
            </a:r>
            <a:r>
              <a:rPr lang="zh-CN" altLang="en-US"/>
              <a:t>参数的小变化可能带来体积上的量的变化；</a:t>
            </a:r>
            <a:endParaRPr lang="zh-CN" altLang="en-US"/>
          </a:p>
          <a:p>
            <a:r>
              <a:rPr lang="en-US" altLang="zh-CN"/>
              <a:t>3. zin</a:t>
            </a:r>
            <a:r>
              <a:rPr lang="zh-CN" altLang="en-US"/>
              <a:t>低阻值，大电流，需要更大尺寸来耗散功耗。</a:t>
            </a:r>
            <a:endParaRPr lang="zh-CN" altLang="en-US"/>
          </a:p>
          <a:p>
            <a:r>
              <a:rPr lang="en-US" altLang="zh-CN"/>
              <a:t>4. </a:t>
            </a:r>
            <a:r>
              <a:rPr lang="zh-CN" altLang="en-US"/>
              <a:t>电容性负责的话，不会增加</a:t>
            </a:r>
            <a:r>
              <a:rPr lang="en-US" altLang="zh-CN"/>
              <a:t>idle</a:t>
            </a:r>
            <a:r>
              <a:rPr lang="zh-CN" altLang="en-US"/>
              <a:t>电流的，高电容电阻抗可以提供搞多电流但是要求更大的尺寸。</a:t>
            </a:r>
            <a:endParaRPr lang="zh-CN" altLang="en-US"/>
          </a:p>
          <a:p>
            <a:r>
              <a:rPr lang="en-US" altLang="zh-CN"/>
              <a:t>5. 1210</a:t>
            </a:r>
            <a:r>
              <a:rPr lang="zh-CN" altLang="en-US"/>
              <a:t>电阻</a:t>
            </a:r>
            <a:endParaRPr lang="zh-CN" altLang="en-US"/>
          </a:p>
          <a:p>
            <a:r>
              <a:rPr lang="en-US" altLang="zh-CN"/>
              <a:t>6. pareto-optimal</a:t>
            </a:r>
            <a:r>
              <a:rPr lang="zh-CN" altLang="en-US"/>
              <a:t>点在哪里</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这些方法都不能很好地</a:t>
            </a:r>
            <a:r>
              <a:rPr lang="zh-CN" altLang="en-US">
                <a:sym typeface="+mn-ea"/>
              </a:rPr>
              <a:t>随着负载功率减少而</a:t>
            </a:r>
            <a:r>
              <a:rPr lang="zh-CN" altLang="en-US"/>
              <a:t>减少体积。</a:t>
            </a:r>
            <a:endParaRPr lang="zh-CN" altLang="en-US"/>
          </a:p>
          <a:p>
            <a:r>
              <a:rPr lang="en-US" altLang="zh-CN"/>
              <a:t>1.  SR86</a:t>
            </a:r>
            <a:r>
              <a:rPr lang="zh-CN" altLang="en-US"/>
              <a:t>芯片的外围电容比较大；</a:t>
            </a:r>
            <a:endParaRPr lang="zh-CN" altLang="en-US"/>
          </a:p>
          <a:p>
            <a:r>
              <a:rPr lang="en-US" altLang="zh-CN"/>
              <a:t>2.  </a:t>
            </a:r>
            <a:r>
              <a:rPr lang="zh-CN" altLang="en-US"/>
              <a:t>提供高的电流但是需要更大体积；</a:t>
            </a:r>
            <a:endParaRPr lang="zh-CN" altLang="en-US"/>
          </a:p>
          <a:p>
            <a:r>
              <a:rPr lang="en-US" altLang="zh-CN"/>
              <a:t>3.  </a:t>
            </a:r>
            <a:r>
              <a:rPr lang="zh-CN" altLang="en-US"/>
              <a:t>可接收的体积范围是由多个</a:t>
            </a:r>
            <a:r>
              <a:rPr lang="en-US" altLang="zh-CN"/>
              <a:t>NEMA</a:t>
            </a:r>
            <a:r>
              <a:rPr lang="zh-CN" altLang="en-US"/>
              <a:t>插座来决定的， </a:t>
            </a:r>
            <a:endParaRPr lang="zh-CN" altLang="en-US"/>
          </a:p>
          <a:p>
            <a:r>
              <a:rPr lang="en-US" altLang="zh-CN"/>
              <a:t>4.  NEMA</a:t>
            </a:r>
            <a:r>
              <a:rPr lang="zh-CN" altLang="en-US"/>
              <a:t>美国电气制造商协会</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电压传感器，要求平面接触方法；</a:t>
            </a:r>
            <a:endParaRPr lang="zh-CN" altLang="en-US"/>
          </a:p>
          <a:p>
            <a:r>
              <a:rPr lang="zh-CN" altLang="en-US"/>
              <a:t>分压器，通过模数转换器获取电压信号；</a:t>
            </a:r>
            <a:endParaRPr lang="zh-CN" altLang="en-US"/>
          </a:p>
          <a:p>
            <a:r>
              <a:rPr lang="zh-CN" altLang="en-US"/>
              <a:t>两种可能的接触方法，小弹簧和柔性</a:t>
            </a:r>
            <a:r>
              <a:rPr lang="en-US" altLang="zh-CN"/>
              <a:t>PCB</a:t>
            </a:r>
            <a:r>
              <a:rPr lang="zh-CN" altLang="en-US"/>
              <a:t>；</a:t>
            </a:r>
            <a:endParaRPr lang="zh-CN" altLang="en-US"/>
          </a:p>
          <a:p>
            <a:r>
              <a:rPr lang="zh-CN" altLang="en-US"/>
              <a:t>选择一个现成的部件用于做接触；</a:t>
            </a:r>
            <a:endParaRPr lang="zh-CN" altLang="en-US"/>
          </a:p>
          <a:p>
            <a:r>
              <a:rPr lang="zh-CN" altLang="en-US"/>
              <a:t>怎么样稳定的使用是设计的关键；</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shunt resistor</a:t>
            </a:r>
            <a:r>
              <a:rPr lang="zh-CN" altLang="en-US"/>
              <a:t>分流电阻；可能需要破坏交流的导线，这个项目是不能这么做的。</a:t>
            </a:r>
            <a:endParaRPr lang="zh-CN" altLang="en-US"/>
          </a:p>
          <a:p>
            <a:r>
              <a:rPr lang="en-US" altLang="zh-CN"/>
              <a:t>2. Biot-Savart law 毕奥萨伐尔定律  relative strength and orientation of this magnetic field</a:t>
            </a:r>
            <a:endParaRPr lang="en-US" altLang="zh-CN"/>
          </a:p>
          <a:p>
            <a:r>
              <a:rPr lang="en-US" altLang="zh-CN"/>
              <a:t>3. </a:t>
            </a:r>
            <a:r>
              <a:rPr lang="zh-CN" altLang="en-US"/>
              <a:t>两个方面，磁场强度</a:t>
            </a:r>
            <a:r>
              <a:rPr lang="en-US" altLang="zh-CN"/>
              <a:t>10-100T,</a:t>
            </a:r>
            <a:r>
              <a:rPr lang="zh-CN" altLang="en-US"/>
              <a:t>建立互感器的自感边界；</a:t>
            </a:r>
            <a:endParaRPr lang="zh-CN" altLang="en-US"/>
          </a:p>
          <a:p>
            <a:r>
              <a:rPr lang="en-US" altLang="zh-CN"/>
              <a:t>4. </a:t>
            </a:r>
            <a:r>
              <a:rPr lang="zh-CN" altLang="en-US"/>
              <a:t>离导线的距离快速强度降低，意味着离</a:t>
            </a:r>
            <a:r>
              <a:rPr lang="en-US" altLang="zh-CN"/>
              <a:t>prong</a:t>
            </a:r>
            <a:r>
              <a:rPr lang="zh-CN" altLang="en-US"/>
              <a:t>最近的地方信号强度最强。</a:t>
            </a:r>
            <a:endParaRPr lang="zh-CN" altLang="en-US"/>
          </a:p>
          <a:p>
            <a:r>
              <a:rPr lang="en-US" altLang="zh-CN"/>
              <a:t>5. </a:t>
            </a:r>
            <a:r>
              <a:rPr lang="zh-CN" altLang="en-US"/>
              <a:t>霍尔传感器其他基于向量的磁力计，能够感知磁场，但是尺寸是比较小的；</a:t>
            </a:r>
            <a:endParaRPr lang="zh-CN" altLang="en-US"/>
          </a:p>
          <a:p>
            <a:r>
              <a:rPr lang="en-US" altLang="zh-CN"/>
              <a:t>6. </a:t>
            </a:r>
            <a:r>
              <a:rPr lang="zh-CN" altLang="en-US"/>
              <a:t>很多此类设备不能满足系统设计的需求，意味低感知能力，低采样率；</a:t>
            </a:r>
            <a:endParaRPr lang="zh-CN" altLang="en-US"/>
          </a:p>
          <a:p>
            <a:r>
              <a:rPr lang="en-US" altLang="zh-CN"/>
              <a:t>7.  </a:t>
            </a:r>
            <a:r>
              <a:rPr lang="zh-CN" altLang="en-US"/>
              <a:t>采用</a:t>
            </a:r>
            <a:r>
              <a:rPr lang="en-US" altLang="zh-CN"/>
              <a:t>coil</a:t>
            </a:r>
            <a:r>
              <a:rPr lang="zh-CN" altLang="en-US"/>
              <a:t>磁力计；</a:t>
            </a:r>
            <a:endParaRPr lang="zh-CN" altLang="en-US"/>
          </a:p>
          <a:p>
            <a:r>
              <a:rPr lang="en-US" altLang="zh-CN"/>
              <a:t>8. </a:t>
            </a:r>
            <a:r>
              <a:rPr lang="zh-CN" altLang="en-US"/>
              <a:t>模型允许大家优化位置和线性电感，最大化感应电压。</a:t>
            </a:r>
            <a:endParaRPr lang="zh-CN" altLang="en-US"/>
          </a:p>
          <a:p>
            <a:r>
              <a:rPr lang="en-US" altLang="zh-CN"/>
              <a:t>9. Faraday </a:t>
            </a:r>
            <a:r>
              <a:rPr lang="zh-CN" altLang="en-US"/>
              <a:t>电磁感应定律</a:t>
            </a:r>
            <a:r>
              <a:rPr lang="en-US" altLang="zh-CN"/>
              <a:t>, u magnetic permeability, N </a:t>
            </a:r>
            <a:r>
              <a:rPr lang="zh-CN" altLang="en-US"/>
              <a:t>线圈的个数，</a:t>
            </a:r>
            <a:r>
              <a:rPr lang="en-US" altLang="zh-CN"/>
              <a:t>A</a:t>
            </a:r>
            <a:r>
              <a:rPr lang="zh-CN" altLang="en-US"/>
              <a:t>线圈的截面积，电压跟磁场强度成正比。而不是电流。</a:t>
            </a:r>
            <a:endParaRPr lang="zh-CN" altLang="en-US"/>
          </a:p>
          <a:p>
            <a:r>
              <a:rPr lang="en-US" altLang="zh-CN"/>
              <a:t>10. </a:t>
            </a:r>
            <a:r>
              <a:rPr lang="zh-CN" altLang="en-US"/>
              <a:t>信号应该集成来恢复原始的电流模型。</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尺寸要求和功率要求是的专用的计量芯片将没法使用；</a:t>
            </a:r>
            <a:endParaRPr lang="zh-CN" altLang="en-US"/>
          </a:p>
          <a:p>
            <a:r>
              <a:rPr lang="en-US" altLang="zh-CN"/>
              <a:t>2  </a:t>
            </a:r>
            <a:r>
              <a:rPr lang="zh-CN" altLang="en-US"/>
              <a:t>这个</a:t>
            </a:r>
            <a:r>
              <a:rPr lang="en-US" altLang="zh-CN"/>
              <a:t>case</a:t>
            </a:r>
            <a:r>
              <a:rPr lang="zh-CN" altLang="en-US"/>
              <a:t>下面，唯一的选项是自己实现测量软件；</a:t>
            </a:r>
            <a:endParaRPr lang="zh-CN" altLang="en-US"/>
          </a:p>
          <a:p>
            <a:r>
              <a:rPr lang="en-US" altLang="zh-CN"/>
              <a:t>3  </a:t>
            </a:r>
            <a:r>
              <a:rPr lang="zh-CN" altLang="en-US"/>
              <a:t>平衡测量的保真性和电能，高的采样率可以提高测量精度，但是会消耗更多的功率，增加数据转换率和更多的处理器唤醒时间；</a:t>
            </a:r>
            <a:endParaRPr lang="zh-CN" altLang="en-US"/>
          </a:p>
          <a:p>
            <a:r>
              <a:rPr lang="en-US" altLang="zh-CN"/>
              <a:t>4  </a:t>
            </a:r>
            <a:r>
              <a:rPr lang="zh-CN" altLang="en-US"/>
              <a:t>各种转换函数和方程，需要浮点型计算。</a:t>
            </a:r>
            <a:endParaRPr lang="zh-CN" altLang="en-US"/>
          </a:p>
          <a:p>
            <a:r>
              <a:rPr lang="en-US" altLang="zh-CN"/>
              <a:t>5. CC2420</a:t>
            </a:r>
            <a:r>
              <a:rPr lang="zh-CN" altLang="en-US"/>
              <a:t>是</a:t>
            </a:r>
            <a:r>
              <a:rPr lang="en-US" altLang="zh-CN"/>
              <a:t>TI</a:t>
            </a:r>
            <a:r>
              <a:rPr lang="zh-CN" altLang="en-US"/>
              <a:t>的芯片，</a:t>
            </a:r>
            <a:r>
              <a:rPr lang="en-US" altLang="zh-CN"/>
              <a:t>nRF51822</a:t>
            </a:r>
            <a:r>
              <a:rPr lang="zh-CN" altLang="en-US"/>
              <a:t>是</a:t>
            </a:r>
            <a:r>
              <a:rPr lang="en-US" altLang="zh-CN"/>
              <a:t>nordic</a:t>
            </a:r>
            <a:r>
              <a:rPr lang="zh-CN" altLang="en-US"/>
              <a:t>的芯片，</a:t>
            </a:r>
            <a:r>
              <a:rPr lang="en-US" altLang="zh-CN"/>
              <a:t> LTC5800</a:t>
            </a:r>
            <a:endParaRPr lang="en-US" altLang="zh-CN"/>
          </a:p>
          <a:p>
            <a:r>
              <a:rPr lang="en-US" altLang="zh-CN"/>
              <a:t>6. </a:t>
            </a:r>
            <a:r>
              <a:rPr lang="zh-CN" altLang="en-US"/>
              <a:t>对比其中电能消耗；</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为什么从众多文章中选择这篇文章？</a:t>
            </a:r>
            <a:endParaRPr lang="zh-CN" altLang="en-US"/>
          </a:p>
          <a:p>
            <a:r>
              <a:rPr lang="en-US" altLang="zh-CN"/>
              <a:t>1 </a:t>
            </a:r>
            <a:r>
              <a:rPr lang="zh-CN" altLang="en-US"/>
              <a:t>来自实际项目，有</a:t>
            </a:r>
            <a:r>
              <a:rPr lang="en-US" altLang="zh-CN"/>
              <a:t>github</a:t>
            </a:r>
            <a:r>
              <a:rPr lang="zh-CN" altLang="en-US"/>
              <a:t>代码资料公开的，来自顶级研究机构的</a:t>
            </a:r>
            <a:endParaRPr lang="zh-CN" altLang="en-US"/>
          </a:p>
          <a:p>
            <a:r>
              <a:rPr lang="en-US" altLang="zh-CN"/>
              <a:t>2 luxapose</a:t>
            </a:r>
            <a:r>
              <a:rPr lang="zh-CN" altLang="en-US"/>
              <a:t>光定位文章团队做的一篇文章</a:t>
            </a:r>
            <a:endParaRPr lang="zh-CN" altLang="en-US"/>
          </a:p>
          <a:p>
            <a:r>
              <a:rPr lang="en-US" altLang="zh-CN"/>
              <a:t>3 </a:t>
            </a:r>
            <a:r>
              <a:rPr lang="zh-CN" altLang="en-US"/>
              <a:t>谷歌上的</a:t>
            </a:r>
            <a:r>
              <a:rPr lang="en-US" altLang="zh-CN"/>
              <a:t>25</a:t>
            </a:r>
            <a:r>
              <a:rPr lang="zh-CN" altLang="en-US"/>
              <a:t>个引用</a:t>
            </a:r>
            <a:endParaRPr lang="zh-CN" altLang="en-US"/>
          </a:p>
          <a:p>
            <a:r>
              <a:rPr lang="en-US" altLang="zh-CN"/>
              <a:t>4 </a:t>
            </a:r>
            <a:r>
              <a:rPr lang="zh-CN" altLang="en-US"/>
              <a:t>一个典型的物联网应用</a:t>
            </a:r>
            <a:endParaRPr lang="zh-CN" altLang="en-US"/>
          </a:p>
          <a:p>
            <a:r>
              <a:rPr lang="en-US" altLang="zh-CN"/>
              <a:t>5 </a:t>
            </a:r>
            <a:r>
              <a:rPr lang="zh-CN" altLang="en-US"/>
              <a:t>发现创新，</a:t>
            </a:r>
            <a:r>
              <a:rPr lang="en-US" altLang="zh-CN"/>
              <a:t>IPv6</a:t>
            </a:r>
            <a:r>
              <a:rPr lang="zh-CN" altLang="en-US"/>
              <a:t>和</a:t>
            </a:r>
            <a:r>
              <a:rPr lang="en-US" altLang="zh-CN"/>
              <a:t>WSN</a:t>
            </a:r>
            <a:r>
              <a:rPr lang="zh-CN" altLang="en-US"/>
              <a:t>，</a:t>
            </a:r>
            <a:r>
              <a:rPr lang="en-US" altLang="zh-CN"/>
              <a:t>NN</a:t>
            </a:r>
            <a:r>
              <a:rPr lang="zh-CN" altLang="en-US"/>
              <a:t>前移到边缘设备</a:t>
            </a:r>
            <a:endParaRPr lang="zh-CN" altLang="en-US"/>
          </a:p>
          <a:p>
            <a:r>
              <a:rPr lang="zh-CN" altLang="en-US"/>
              <a:t>技术共性问题和差异化问题</a:t>
            </a:r>
            <a:endParaRPr lang="zh-CN" altLang="en-US"/>
          </a:p>
          <a:p>
            <a:endParaRPr lang="en-US" altLang="zh-CN"/>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数据通信需要连续的功耗；</a:t>
            </a:r>
            <a:endParaRPr lang="zh-CN" altLang="en-US"/>
          </a:p>
          <a:p>
            <a:r>
              <a:rPr lang="en-US" altLang="zh-CN"/>
              <a:t>2. </a:t>
            </a:r>
            <a:r>
              <a:rPr lang="zh-CN" altLang="en-US"/>
              <a:t>对于无线通信来说，这个能量需要用来发送一个数据包；</a:t>
            </a:r>
            <a:endParaRPr lang="zh-CN" altLang="en-US"/>
          </a:p>
          <a:p>
            <a:r>
              <a:rPr lang="en-US" altLang="zh-CN"/>
              <a:t>3. </a:t>
            </a:r>
            <a:r>
              <a:rPr lang="zh-CN" altLang="en-US"/>
              <a:t>多少能量可以由</a:t>
            </a:r>
            <a:r>
              <a:rPr lang="en-US" altLang="zh-CN"/>
              <a:t>zin, vz cout</a:t>
            </a:r>
            <a:r>
              <a:rPr lang="zh-CN" altLang="en-US"/>
              <a:t>来决定；</a:t>
            </a:r>
            <a:endParaRPr lang="zh-CN" altLang="en-US"/>
          </a:p>
          <a:p>
            <a:r>
              <a:rPr lang="en-US" altLang="zh-CN"/>
              <a:t>4. </a:t>
            </a:r>
            <a:r>
              <a:rPr lang="zh-CN" altLang="en-US"/>
              <a:t>增加</a:t>
            </a:r>
            <a:r>
              <a:rPr lang="en-US" altLang="zh-CN"/>
              <a:t>Cout</a:t>
            </a:r>
            <a:r>
              <a:rPr lang="zh-CN" altLang="en-US"/>
              <a:t>可以增加能量，低速充电速率，减少</a:t>
            </a:r>
            <a:r>
              <a:rPr lang="en-US" altLang="zh-CN"/>
              <a:t>Zin</a:t>
            </a:r>
            <a:r>
              <a:rPr lang="zh-CN" altLang="en-US"/>
              <a:t>导致大的电流，增加充电率和能量。</a:t>
            </a:r>
            <a:endParaRPr lang="zh-CN" altLang="en-US"/>
          </a:p>
          <a:p>
            <a:r>
              <a:rPr lang="en-US" altLang="zh-CN"/>
              <a:t>5. </a:t>
            </a:r>
            <a:r>
              <a:rPr lang="zh-CN" altLang="en-US"/>
              <a:t>增加</a:t>
            </a:r>
            <a:r>
              <a:rPr lang="en-US" altLang="zh-CN"/>
              <a:t>Vz</a:t>
            </a:r>
            <a:r>
              <a:rPr lang="zh-CN" altLang="en-US"/>
              <a:t>可以增加能量和充电时间；</a:t>
            </a:r>
            <a:endParaRPr lang="zh-CN" altLang="en-US"/>
          </a:p>
          <a:p>
            <a:r>
              <a:rPr lang="en-US" altLang="zh-CN"/>
              <a:t>6. </a:t>
            </a:r>
            <a:r>
              <a:rPr lang="zh-CN" altLang="en-US"/>
              <a:t>更高的</a:t>
            </a:r>
            <a:r>
              <a:rPr lang="en-US" altLang="zh-CN"/>
              <a:t>Vz</a:t>
            </a:r>
            <a:r>
              <a:rPr lang="zh-CN" altLang="en-US"/>
              <a:t>值，由其他元器件限制；</a:t>
            </a:r>
            <a:endParaRPr lang="zh-CN" altLang="en-US"/>
          </a:p>
          <a:p>
            <a:r>
              <a:rPr lang="en-US" altLang="zh-CN"/>
              <a:t>7. Cout</a:t>
            </a:r>
            <a:r>
              <a:rPr lang="zh-CN" altLang="en-US"/>
              <a:t>被限制到</a:t>
            </a:r>
            <a:r>
              <a:rPr lang="en-US" altLang="zh-CN"/>
              <a:t>16V</a:t>
            </a:r>
            <a:r>
              <a:rPr lang="zh-CN" altLang="en-US"/>
              <a:t>，很多商业的</a:t>
            </a:r>
            <a:r>
              <a:rPr lang="en-US" altLang="zh-CN"/>
              <a:t>buck</a:t>
            </a:r>
            <a:r>
              <a:rPr lang="zh-CN" altLang="en-US"/>
              <a:t>转换器明显可以提供更高的效率；</a:t>
            </a:r>
            <a:endParaRPr lang="zh-CN" altLang="en-US"/>
          </a:p>
          <a:p>
            <a:r>
              <a:rPr lang="en-US" altLang="zh-CN"/>
              <a:t>. </a:t>
            </a:r>
            <a:r>
              <a:rPr lang="zh-CN" altLang="en-US"/>
              <a:t>图</a:t>
            </a:r>
            <a:r>
              <a:rPr lang="en-US" altLang="zh-CN"/>
              <a:t>6</a:t>
            </a:r>
            <a:r>
              <a:rPr lang="zh-CN" altLang="en-US"/>
              <a:t>显示充电率和能量量子</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描述在前一节的器件被集成到系统</a:t>
            </a:r>
            <a:r>
              <a:rPr lang="en-US" altLang="zh-CN"/>
              <a:t>PowerBlade</a:t>
            </a:r>
            <a:r>
              <a:rPr lang="zh-CN" altLang="en-US"/>
              <a:t>中。</a:t>
            </a:r>
            <a:endParaRPr lang="zh-CN" altLang="en-US"/>
          </a:p>
          <a:p>
            <a:r>
              <a:rPr lang="en-US" altLang="zh-CN"/>
              <a:t>2. </a:t>
            </a:r>
            <a:r>
              <a:rPr lang="zh-CN" altLang="en-US"/>
              <a:t>作为真正的电力仪表的步骤，包括怎么使用无线系统的，仪表怎么矫正的</a:t>
            </a:r>
            <a:endParaRPr lang="zh-CN" altLang="en-US"/>
          </a:p>
          <a:p>
            <a:r>
              <a:rPr lang="en-US" altLang="zh-CN"/>
              <a:t>3. </a:t>
            </a:r>
            <a:r>
              <a:rPr lang="zh-CN" altLang="en-US"/>
              <a:t>早期版本，只有</a:t>
            </a:r>
            <a:r>
              <a:rPr lang="en-US" altLang="zh-CN"/>
              <a:t>2220</a:t>
            </a:r>
            <a:r>
              <a:rPr lang="zh-CN" altLang="en-US"/>
              <a:t>和</a:t>
            </a:r>
            <a:r>
              <a:rPr lang="en-US" altLang="zh-CN"/>
              <a:t>1210</a:t>
            </a:r>
            <a:r>
              <a:rPr lang="zh-CN" altLang="en-US"/>
              <a:t>封装的</a:t>
            </a:r>
            <a:endParaRPr lang="zh-CN" altLang="en-US"/>
          </a:p>
          <a:p>
            <a:r>
              <a:rPr lang="en-US" altLang="zh-CN"/>
              <a:t>4. 0.12</a:t>
            </a:r>
            <a:r>
              <a:rPr lang="zh-CN" altLang="en-US"/>
              <a:t>美元每度电，</a:t>
            </a:r>
            <a:r>
              <a:rPr lang="en-US" altLang="zh-CN"/>
              <a:t>170mW</a:t>
            </a:r>
            <a:r>
              <a:rPr lang="zh-CN" altLang="en-US"/>
              <a:t>的成本比</a:t>
            </a:r>
            <a:r>
              <a:rPr lang="en-US" altLang="zh-CN"/>
              <a:t>33nF</a:t>
            </a:r>
            <a:r>
              <a:rPr lang="zh-CN" altLang="en-US"/>
              <a:t>电容成本高（</a:t>
            </a:r>
            <a:r>
              <a:rPr lang="en-US" altLang="zh-CN"/>
              <a:t>80kΩ</a:t>
            </a:r>
            <a:r>
              <a:rPr lang="zh-CN" altLang="en-US"/>
              <a:t>），</a:t>
            </a:r>
            <a:r>
              <a:rPr lang="en-US" altLang="zh-CN"/>
              <a:t>186mW</a:t>
            </a:r>
            <a:endParaRPr lang="en-US" altLang="zh-CN"/>
          </a:p>
          <a:p>
            <a:r>
              <a:rPr lang="en-US" altLang="zh-CN"/>
              <a:t>5. </a:t>
            </a:r>
            <a:r>
              <a:rPr lang="zh-CN" altLang="en-US"/>
              <a:t>当前的选择反应了频率数据传输，也注意到</a:t>
            </a:r>
            <a:r>
              <a:rPr lang="en-US" altLang="zh-CN"/>
              <a:t>Zin</a:t>
            </a:r>
            <a:r>
              <a:rPr lang="zh-CN" altLang="en-US"/>
              <a:t>的值更高，可能数据传输率也会相应减少</a:t>
            </a:r>
            <a:endParaRPr lang="zh-CN" altLang="en-US"/>
          </a:p>
          <a:p>
            <a:r>
              <a:rPr lang="en-US" altLang="zh-CN"/>
              <a:t>6. 10V </a:t>
            </a:r>
            <a:r>
              <a:rPr lang="zh-CN" altLang="en-US"/>
              <a:t>齐纳二极管和</a:t>
            </a:r>
            <a:r>
              <a:rPr lang="en-US" altLang="zh-CN"/>
              <a:t>250mA</a:t>
            </a:r>
            <a:r>
              <a:rPr lang="zh-CN" altLang="en-US"/>
              <a:t>整流二极管，</a:t>
            </a:r>
            <a:r>
              <a:rPr lang="en-US" altLang="zh-CN"/>
              <a:t>SC-79</a:t>
            </a:r>
            <a:r>
              <a:rPr lang="zh-CN" altLang="en-US"/>
              <a:t>封装。</a:t>
            </a:r>
            <a:r>
              <a:rPr lang="en-US" altLang="zh-CN"/>
              <a:t>55uF</a:t>
            </a:r>
            <a:endParaRPr lang="en-US" altLang="zh-CN"/>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接触，这个电路板的构建方法</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电路的叠加原理，</a:t>
            </a:r>
            <a:endParaRPr lang="zh-CN" altLang="en-US"/>
          </a:p>
          <a:p>
            <a:r>
              <a:rPr lang="en-US" altLang="zh-CN"/>
              <a:t>2. </a:t>
            </a:r>
            <a:r>
              <a:rPr lang="zh-CN" altLang="en-US"/>
              <a:t>运算放大器的虚地虚短等效作用</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分为两级来；</a:t>
            </a:r>
            <a:endParaRPr lang="zh-CN" altLang="en-US"/>
          </a:p>
          <a:p>
            <a:r>
              <a:rPr lang="en-US" altLang="zh-CN"/>
              <a:t>2. </a:t>
            </a:r>
            <a:r>
              <a:rPr lang="zh-CN" altLang="en-US"/>
              <a:t>中间有一个高通滤波器；</a:t>
            </a:r>
            <a:endParaRPr lang="zh-CN" altLang="en-US"/>
          </a:p>
          <a:p>
            <a:r>
              <a:rPr lang="en-US" altLang="zh-CN"/>
              <a:t>3. </a:t>
            </a:r>
            <a:r>
              <a:rPr lang="zh-CN" altLang="en-US"/>
              <a:t>电流有两个，后面这个是积分；</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校准，有两步，第一步，</a:t>
            </a:r>
            <a:r>
              <a:rPr lang="en-US" altLang="zh-CN"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α and β</a:t>
            </a:r>
            <a:r>
              <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，第二步，设备相关的校准；</a:t>
            </a:r>
            <a:endPar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r>
              <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斜率</a:t>
            </a:r>
            <a:r>
              <a:rPr lang="en-US" altLang="zh-CN"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α =40</a:t>
            </a:r>
            <a:r>
              <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，截距</a:t>
            </a:r>
            <a:r>
              <a:rPr lang="en-US" altLang="zh-CN"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β=25</a:t>
            </a:r>
            <a:endParaRPr lang="en-US" altLang="zh-CN"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endParaRPr lang="zh-CN" altLang="en-US"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功率计算是在</a:t>
            </a:r>
            <a:r>
              <a:rPr lang="en-US" altLang="zh-CN"/>
              <a:t>MSP430FR5738</a:t>
            </a:r>
            <a:r>
              <a:rPr lang="zh-CN" altLang="en-US"/>
              <a:t>上进行的；</a:t>
            </a:r>
            <a:endParaRPr lang="zh-CN" altLang="en-US"/>
          </a:p>
          <a:p>
            <a:r>
              <a:rPr lang="zh-CN" altLang="en-US"/>
              <a:t>为什么被选择，是因为他的小尺寸，低功耗等优点；</a:t>
            </a:r>
            <a:endParaRPr lang="zh-CN" altLang="en-US"/>
          </a:p>
          <a:p>
            <a:r>
              <a:rPr lang="en-US" altLang="zh-CN"/>
              <a:t>2.52khz</a:t>
            </a:r>
            <a:r>
              <a:rPr lang="zh-CN" altLang="en-US"/>
              <a:t>的采样频率，每个周期有</a:t>
            </a:r>
            <a:r>
              <a:rPr lang="en-US" altLang="zh-CN"/>
              <a:t>42</a:t>
            </a:r>
            <a:r>
              <a:rPr lang="zh-CN" altLang="en-US"/>
              <a:t>采样点，美国的交流点是</a:t>
            </a:r>
            <a:r>
              <a:rPr lang="en-US" altLang="zh-CN"/>
              <a:t>60hz.</a:t>
            </a:r>
            <a:endParaRPr lang="zh-CN" altLang="en-US"/>
          </a:p>
          <a:p>
            <a:r>
              <a:rPr lang="zh-CN" altLang="en-US"/>
              <a:t>有功是由电压和电流的乘积来决定的；</a:t>
            </a:r>
            <a:endParaRPr lang="zh-CN" altLang="en-US"/>
          </a:p>
          <a:p>
            <a:r>
              <a:rPr lang="zh-CN" altLang="en-US"/>
              <a:t>视在功率是由每个循环或周期的均方电压和电流计算得到；</a:t>
            </a:r>
            <a:endParaRPr lang="zh-CN" altLang="en-US"/>
          </a:p>
          <a:p>
            <a:r>
              <a:rPr lang="zh-CN" altLang="en-US"/>
              <a:t>无功功率和功率因数，功率因数是指电压的向量表示</a:t>
            </a:r>
            <a:r>
              <a:rPr lang="en-US" altLang="zh-CN"/>
              <a:t>/</a:t>
            </a:r>
            <a:r>
              <a:rPr lang="zh-CN" altLang="en-US"/>
              <a:t>电流的向量表示之间的夹角关系，</a:t>
            </a:r>
            <a:r>
              <a:rPr lang="en-US" altLang="zh-CN"/>
              <a:t>cos</a:t>
            </a:r>
            <a:endParaRPr lang="en-US" altLang="zh-CN"/>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功率计算是在</a:t>
            </a:r>
            <a:r>
              <a:rPr lang="en-US" altLang="zh-CN"/>
              <a:t>MSP430FR5738</a:t>
            </a:r>
            <a:r>
              <a:rPr lang="zh-CN" altLang="en-US"/>
              <a:t>上进行的；</a:t>
            </a:r>
            <a:endParaRPr lang="zh-CN" altLang="en-US"/>
          </a:p>
          <a:p>
            <a:r>
              <a:rPr lang="zh-CN" altLang="en-US"/>
              <a:t>为什么被选择，是因为他的小尺寸，低功耗等优点；</a:t>
            </a:r>
            <a:endParaRPr lang="zh-CN" altLang="en-US"/>
          </a:p>
          <a:p>
            <a:r>
              <a:rPr lang="en-US" altLang="zh-CN"/>
              <a:t>2.52khz</a:t>
            </a:r>
            <a:r>
              <a:rPr lang="zh-CN" altLang="en-US"/>
              <a:t>的采样频率，每个周期有</a:t>
            </a:r>
            <a:r>
              <a:rPr lang="en-US" altLang="zh-CN"/>
              <a:t>42</a:t>
            </a:r>
            <a:r>
              <a:rPr lang="zh-CN" altLang="en-US"/>
              <a:t>采样点，美国的交流点是</a:t>
            </a:r>
            <a:r>
              <a:rPr lang="en-US" altLang="zh-CN"/>
              <a:t>60hz.</a:t>
            </a:r>
            <a:endParaRPr lang="zh-CN" altLang="en-US"/>
          </a:p>
          <a:p>
            <a:r>
              <a:rPr lang="zh-CN" altLang="en-US"/>
              <a:t>有功是由电压和电流的乘积来决定的；</a:t>
            </a:r>
            <a:endParaRPr lang="zh-CN" altLang="en-US"/>
          </a:p>
          <a:p>
            <a:r>
              <a:rPr lang="zh-CN" altLang="en-US"/>
              <a:t>视在功率是由每个循环或周期的均方电压和电流计算得到；</a:t>
            </a:r>
            <a:endParaRPr lang="zh-CN" altLang="en-US"/>
          </a:p>
          <a:p>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系统的启动时序</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PowerBlade</a:t>
            </a:r>
            <a:r>
              <a:rPr lang="zh-CN" altLang="en-US"/>
              <a:t>有五个方面电压</a:t>
            </a:r>
            <a:r>
              <a:rPr lang="en-US" altLang="zh-CN"/>
              <a:t>/</a:t>
            </a:r>
            <a:r>
              <a:rPr lang="zh-CN" altLang="en-US"/>
              <a:t>电流</a:t>
            </a:r>
            <a:r>
              <a:rPr lang="en-US" altLang="zh-CN"/>
              <a:t>/</a:t>
            </a:r>
            <a:r>
              <a:rPr lang="zh-CN" altLang="en-US"/>
              <a:t>功率</a:t>
            </a:r>
            <a:r>
              <a:rPr lang="en-US" altLang="zh-CN"/>
              <a:t>/</a:t>
            </a:r>
            <a:endParaRPr lang="en-US" altLang="zh-CN"/>
          </a:p>
          <a:p>
            <a:r>
              <a:rPr lang="zh-CN" altLang="en-US"/>
              <a:t>重新审视传统电力仪表</a:t>
            </a:r>
            <a:endParaRPr lang="zh-CN" altLang="en-US"/>
          </a:p>
          <a:p>
            <a:r>
              <a:rPr lang="zh-CN" altLang="en-US"/>
              <a:t>一种新的获取电压的方法，一种非侵入的电流测量方法，一种有效和精确的计算功率方法，一种无线接口用于讲数据传送到边缘侧，一种复古式的电源</a:t>
            </a:r>
            <a:endParaRPr lang="zh-CN" altLang="en-US"/>
          </a:p>
          <a:p>
            <a:r>
              <a:rPr lang="zh-CN" altLang="en-US">
                <a:sym typeface="+mn-ea"/>
              </a:rPr>
              <a:t>英寸</a:t>
            </a:r>
            <a:r>
              <a:rPr lang="en-US" altLang="zh-CN">
                <a:sym typeface="+mn-ea"/>
              </a:rPr>
              <a:t>1in=2.54cm</a:t>
            </a:r>
            <a:r>
              <a:rPr lang="zh-CN" altLang="en-US">
                <a:sym typeface="+mn-ea"/>
              </a:rPr>
              <a:t>长度</a:t>
            </a:r>
            <a:endParaRPr lang="zh-CN" altLang="en-US"/>
          </a:p>
          <a:p>
            <a:r>
              <a:rPr lang="en-US" altLang="zh-CN"/>
              <a:t>2.54cm*2.54cm</a:t>
            </a:r>
            <a:endParaRPr lang="en-US" altLang="zh-CN"/>
          </a:p>
          <a:p>
            <a:r>
              <a:rPr lang="en-US" altLang="zh-CN"/>
              <a:t>6cm*8cm</a:t>
            </a:r>
            <a:r>
              <a:rPr lang="zh-CN" altLang="en-US"/>
              <a:t>。尺寸是他的</a:t>
            </a:r>
            <a:r>
              <a:rPr lang="en-US" altLang="zh-CN"/>
              <a:t>4-6</a:t>
            </a:r>
            <a:r>
              <a:rPr lang="zh-CN" altLang="en-US"/>
              <a:t>倍。</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a:t>评估</a:t>
            </a:r>
            <a:r>
              <a:rPr lang="en-US" altLang="zh-CN"/>
              <a:t>PowerBlade</a:t>
            </a:r>
            <a:r>
              <a:rPr lang="zh-CN" altLang="en-US"/>
              <a:t>，</a:t>
            </a:r>
            <a:endParaRPr lang="zh-CN" altLang="en-US"/>
          </a:p>
          <a:p>
            <a:r>
              <a:rPr lang="zh-CN" altLang="en-US"/>
              <a:t>展现一个基准，影响系统使用性。包括</a:t>
            </a:r>
            <a:r>
              <a:rPr lang="en-US" altLang="zh-CN"/>
              <a:t>PowerBlade</a:t>
            </a:r>
            <a:r>
              <a:rPr lang="zh-CN" altLang="en-US"/>
              <a:t>的体积，成本，无线性能，系统的安全。</a:t>
            </a:r>
            <a:endParaRPr lang="zh-CN" altLang="en-US"/>
          </a:p>
          <a:p>
            <a:endParaRPr lang="zh-CN" altLang="en-US"/>
          </a:p>
          <a:p>
            <a:r>
              <a:rPr lang="zh-CN" altLang="en-US"/>
              <a:t>评估精度，</a:t>
            </a:r>
            <a:r>
              <a:rPr lang="en-US" altLang="zh-CN"/>
              <a:t>1. </a:t>
            </a:r>
            <a:r>
              <a:rPr lang="zh-CN" altLang="en-US"/>
              <a:t>最高精度，</a:t>
            </a:r>
            <a:r>
              <a:rPr lang="en-US" altLang="zh-CN"/>
              <a:t>2</a:t>
            </a:r>
            <a:r>
              <a:rPr lang="zh-CN" altLang="en-US"/>
              <a:t>， 测量家电。</a:t>
            </a:r>
            <a:endParaRPr lang="zh-CN" altLang="en-US"/>
          </a:p>
          <a:p>
            <a:r>
              <a:rPr lang="en-US" altLang="zh-CN"/>
              <a:t>30 PowerBlade</a:t>
            </a:r>
            <a:r>
              <a:rPr lang="zh-CN" altLang="en-US"/>
              <a:t>测量，</a:t>
            </a:r>
            <a:r>
              <a:rPr lang="en-US" altLang="zh-CN"/>
              <a:t>30ground truth</a:t>
            </a:r>
            <a:r>
              <a:rPr lang="zh-CN" altLang="en-US"/>
              <a:t>测量，报告算术平均值，</a:t>
            </a:r>
            <a:r>
              <a:rPr lang="en-US" altLang="zh-CN"/>
              <a:t>95%</a:t>
            </a:r>
            <a:r>
              <a:rPr lang="zh-CN" altLang="en-US"/>
              <a:t>信任间隔</a:t>
            </a:r>
            <a:endParaRPr lang="zh-CN" altLang="en-US"/>
          </a:p>
          <a:p>
            <a:endParaRPr lang="zh-CN" altLang="en-US"/>
          </a:p>
          <a:p>
            <a:r>
              <a:rPr lang="en-US" altLang="zh-CN"/>
              <a:t>2w-1200w</a:t>
            </a:r>
            <a:r>
              <a:rPr lang="zh-CN" altLang="en-US"/>
              <a:t>范围内的测量功率，实际功率，测量的功率因数</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电阻性负载，功率因数矫正设备，电流和电压都是同相</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电阻性负载，功率因数矫正设备，电流和电压都是同相</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a:t>评估</a:t>
            </a:r>
            <a:r>
              <a:rPr lang="en-US" altLang="zh-CN"/>
              <a:t>PowerBlade</a:t>
            </a:r>
            <a:r>
              <a:rPr lang="zh-CN" altLang="en-US"/>
              <a:t>，</a:t>
            </a:r>
            <a:endParaRPr lang="zh-CN" altLang="en-US"/>
          </a:p>
          <a:p>
            <a:r>
              <a:rPr lang="zh-CN" altLang="en-US"/>
              <a:t>展现一个基准，影响系统使用性。包括</a:t>
            </a:r>
            <a:r>
              <a:rPr lang="en-US" altLang="zh-CN"/>
              <a:t>PowerBlade</a:t>
            </a:r>
            <a:r>
              <a:rPr lang="zh-CN" altLang="en-US"/>
              <a:t>的体积，成本，无线性能，系统的安全。</a:t>
            </a:r>
            <a:endParaRPr lang="zh-CN" altLang="en-US"/>
          </a:p>
          <a:p>
            <a:endParaRPr lang="zh-CN" altLang="en-US"/>
          </a:p>
          <a:p>
            <a:r>
              <a:rPr lang="zh-CN" altLang="en-US"/>
              <a:t>评估精度，</a:t>
            </a:r>
            <a:r>
              <a:rPr lang="en-US" altLang="zh-CN"/>
              <a:t>1. </a:t>
            </a:r>
            <a:r>
              <a:rPr lang="zh-CN" altLang="en-US"/>
              <a:t>最高精度，</a:t>
            </a:r>
            <a:r>
              <a:rPr lang="en-US" altLang="zh-CN"/>
              <a:t>2</a:t>
            </a:r>
            <a:r>
              <a:rPr lang="zh-CN" altLang="en-US"/>
              <a:t>， 测量家电。</a:t>
            </a:r>
            <a:endParaRPr lang="zh-CN" altLang="en-US"/>
          </a:p>
          <a:p>
            <a:r>
              <a:rPr lang="en-US" altLang="zh-CN"/>
              <a:t>30 PowerBlade</a:t>
            </a:r>
            <a:r>
              <a:rPr lang="zh-CN" altLang="en-US"/>
              <a:t>测量，</a:t>
            </a:r>
            <a:r>
              <a:rPr lang="en-US" altLang="zh-CN"/>
              <a:t>30ground truth</a:t>
            </a:r>
            <a:r>
              <a:rPr lang="zh-CN" altLang="en-US"/>
              <a:t>测量，报告算术平均值，</a:t>
            </a:r>
            <a:r>
              <a:rPr lang="en-US" altLang="zh-CN"/>
              <a:t>95%</a:t>
            </a:r>
            <a:r>
              <a:rPr lang="zh-CN" altLang="en-US"/>
              <a:t>信任间隔</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讨论一下当前设计的一些限制，探索一些可能的工作，提出一些未来的方向和改进思路。</a:t>
            </a:r>
            <a:endParaRPr lang="zh-CN" altLang="en-US"/>
          </a:p>
          <a:p>
            <a:r>
              <a:rPr lang="zh-CN" altLang="en-US"/>
              <a:t>改进精度</a:t>
            </a:r>
            <a:endParaRPr lang="zh-CN" altLang="en-US"/>
          </a:p>
          <a:p>
            <a:r>
              <a:rPr lang="en-US" altLang="zh-CN"/>
              <a:t>1. </a:t>
            </a:r>
            <a:r>
              <a:rPr lang="zh-CN" altLang="en-US"/>
              <a:t>电流波形</a:t>
            </a:r>
            <a:endParaRPr lang="zh-CN" altLang="en-US"/>
          </a:p>
          <a:p>
            <a:r>
              <a:rPr lang="en-US" altLang="zh-CN"/>
              <a:t>2. </a:t>
            </a:r>
            <a:r>
              <a:rPr lang="zh-CN" altLang="en-US"/>
              <a:t>硬件实现满足漂移；</a:t>
            </a:r>
            <a:endParaRPr lang="zh-CN" altLang="en-US"/>
          </a:p>
          <a:p>
            <a:r>
              <a:rPr lang="en-US" altLang="zh-CN"/>
              <a:t>3. </a:t>
            </a:r>
            <a:r>
              <a:rPr lang="zh-CN" altLang="en-US"/>
              <a:t>电流和电压的波形更加同步；</a:t>
            </a:r>
            <a:endParaRPr lang="zh-CN" altLang="en-US"/>
          </a:p>
          <a:p>
            <a:r>
              <a:rPr lang="en-US" altLang="zh-CN"/>
              <a:t>4. </a:t>
            </a:r>
            <a:r>
              <a:rPr lang="zh-CN" altLang="en-US"/>
              <a:t>电流和电压之间的</a:t>
            </a:r>
            <a:r>
              <a:rPr lang="en-US" altLang="zh-CN"/>
              <a:t>22.2us</a:t>
            </a:r>
            <a:r>
              <a:rPr lang="zh-CN" altLang="en-US"/>
              <a:t>延迟；</a:t>
            </a:r>
            <a:endParaRPr lang="zh-CN" altLang="en-US"/>
          </a:p>
          <a:p>
            <a:r>
              <a:rPr lang="en-US" altLang="zh-CN"/>
              <a:t>5. </a:t>
            </a:r>
            <a:r>
              <a:rPr lang="zh-CN" altLang="en-US"/>
              <a:t>电阻性负载有功功率有</a:t>
            </a:r>
            <a:r>
              <a:rPr lang="en-US" altLang="zh-CN"/>
              <a:t>1.13%</a:t>
            </a:r>
            <a:r>
              <a:rPr lang="zh-CN" altLang="en-US"/>
              <a:t>的误差，但是家庭设备有</a:t>
            </a:r>
            <a:r>
              <a:rPr lang="en-US" altLang="zh-CN"/>
              <a:t>6.5%</a:t>
            </a:r>
            <a:r>
              <a:rPr lang="zh-CN" altLang="en-US"/>
              <a:t>的误差；</a:t>
            </a:r>
            <a:endParaRPr lang="zh-CN" altLang="en-US"/>
          </a:p>
          <a:p>
            <a:r>
              <a:rPr lang="en-US" altLang="zh-CN"/>
              <a:t>6. </a:t>
            </a:r>
            <a:r>
              <a:rPr lang="zh-CN" altLang="en-US"/>
              <a:t>在低的功耗的时候，功率因数的精度会降低；</a:t>
            </a:r>
            <a:endParaRPr lang="zh-CN" altLang="en-US"/>
          </a:p>
          <a:p>
            <a:r>
              <a:rPr lang="en-US" altLang="zh-CN"/>
              <a:t>7. </a:t>
            </a:r>
            <a:r>
              <a:rPr lang="zh-CN" altLang="en-US"/>
              <a:t>有功是用来度量充电的，所以我们相信这个是很重要的，在视在功率上的错误还没有办法决定。</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 </a:t>
            </a:r>
            <a:r>
              <a:rPr lang="zh-CN" altLang="en-US"/>
              <a:t>间歇式的仪表</a:t>
            </a:r>
            <a:endParaRPr lang="zh-CN" altLang="en-US"/>
          </a:p>
          <a:p>
            <a:r>
              <a:rPr lang="zh-CN" altLang="en-US"/>
              <a:t>      </a:t>
            </a:r>
            <a:r>
              <a:rPr lang="en-US" altLang="zh-CN"/>
              <a:t>PowerBlade</a:t>
            </a:r>
            <a:r>
              <a:rPr lang="zh-CN" altLang="en-US"/>
              <a:t>用来存储累计能量，允许汇聚总的负载使用情况；</a:t>
            </a:r>
            <a:endParaRPr lang="zh-CN" altLang="en-US"/>
          </a:p>
          <a:p>
            <a:r>
              <a:rPr lang="zh-CN" altLang="en-US"/>
              <a:t>      这个数据代表了总的负载；</a:t>
            </a:r>
            <a:endParaRPr lang="zh-CN" altLang="en-US"/>
          </a:p>
          <a:p>
            <a:r>
              <a:rPr lang="zh-CN" altLang="en-US"/>
              <a:t>      </a:t>
            </a:r>
            <a:r>
              <a:rPr lang="en-US" altLang="zh-CN"/>
              <a:t>PowerBlade4</a:t>
            </a:r>
            <a:r>
              <a:rPr lang="zh-CN" altLang="en-US"/>
              <a:t>可以作为有效的间隙式仪表，提供能量；</a:t>
            </a:r>
            <a:endParaRPr lang="zh-CN" altLang="en-US"/>
          </a:p>
          <a:p>
            <a:r>
              <a:rPr lang="zh-CN" altLang="en-US"/>
              <a:t>      和其他仪表一起可以对能量有一个很好的可视化效果；</a:t>
            </a:r>
            <a:endParaRPr lang="zh-CN" altLang="en-US"/>
          </a:p>
          <a:p>
            <a:r>
              <a:rPr lang="en-US" altLang="zh-CN"/>
              <a:t>2. </a:t>
            </a:r>
            <a:r>
              <a:rPr lang="zh-CN" altLang="en-US"/>
              <a:t>超级电容的使用等</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商业公司不能提供详细的技术资料和知识；</a:t>
            </a:r>
            <a:endParaRPr lang="zh-CN" altLang="en-US"/>
          </a:p>
          <a:p>
            <a:r>
              <a:rPr lang="zh-CN" altLang="en-US"/>
              <a:t>现成系统太昂贵了，功耗也比较高，没有无线连接，太大而不容易部署</a:t>
            </a:r>
            <a:endParaRPr lang="zh-CN" altLang="en-US"/>
          </a:p>
          <a:p>
            <a:r>
              <a:rPr lang="en-US" altLang="zh-CN"/>
              <a:t>PowerBlade</a:t>
            </a:r>
            <a:r>
              <a:rPr lang="zh-CN" altLang="en-US"/>
              <a:t>实时检测数据，无线传输到边缘服务器上；</a:t>
            </a:r>
            <a:endParaRPr lang="zh-CN" altLang="en-US"/>
          </a:p>
          <a:p>
            <a:r>
              <a:rPr lang="zh-CN" altLang="en-US"/>
              <a:t>对这些部分带来了新的思考，希望能产生很好的应用。</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6Lowpan</a:t>
            </a:r>
            <a:r>
              <a:rPr lang="zh-CN" altLang="en-US"/>
              <a:t>作为</a:t>
            </a:r>
            <a:r>
              <a:rPr lang="en-US" altLang="zh-CN"/>
              <a:t>wsn</a:t>
            </a:r>
            <a:r>
              <a:rPr lang="zh-CN" altLang="en-US"/>
              <a:t>和</a:t>
            </a:r>
            <a:r>
              <a:rPr lang="en-US" altLang="zh-CN"/>
              <a:t>Ipv6</a:t>
            </a:r>
            <a:r>
              <a:rPr lang="zh-CN" altLang="en-US"/>
              <a:t>技术结合的产物，继承了</a:t>
            </a:r>
            <a:r>
              <a:rPr lang="en-US" altLang="zh-CN"/>
              <a:t>IPv6</a:t>
            </a:r>
            <a:r>
              <a:rPr lang="zh-CN" altLang="en-US"/>
              <a:t>巨大地址空间的优势，又满足无线传感网络低功耗的需求。</a:t>
            </a:r>
            <a:endParaRPr lang="zh-CN" altLang="en-US"/>
          </a:p>
          <a:p>
            <a:r>
              <a:rPr lang="zh-CN" altLang="en-US"/>
              <a:t>信号处理，是声光电？共性问题和差异问题，到底是在边缘设备做语音关键词识别，电信号分析还是光学传感信号。</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关键词，交流表，智能表，能量表，功率表，插塞载荷，数据汇聚，间隙式功率表，无线传感网</a:t>
            </a:r>
            <a:endParaRPr lang="zh-CN" altLang="en-US"/>
          </a:p>
          <a:p>
            <a:r>
              <a:rPr lang="zh-CN" altLang="en-US"/>
              <a:t>项目在</a:t>
            </a:r>
            <a:r>
              <a:rPr lang="en-US" altLang="zh-CN"/>
              <a:t>github</a:t>
            </a:r>
            <a:r>
              <a:rPr lang="zh-CN" altLang="en-US"/>
              <a:t>上有，</a:t>
            </a:r>
            <a:r>
              <a:rPr lang="en-US" altLang="zh-CN"/>
              <a:t>2014-2018</a:t>
            </a:r>
            <a:r>
              <a:rPr lang="zh-CN" altLang="en-US"/>
              <a:t>时间跨度在进行迭代</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商业和居民建筑电能消耗惊人，骨干电网的监控做得比较好了。我们能不能在</a:t>
            </a:r>
            <a:r>
              <a:rPr lang="zh-CN" altLang="en-US" b="1">
                <a:solidFill>
                  <a:srgbClr val="C00000"/>
                </a:solidFill>
              </a:rPr>
              <a:t>约束条件</a:t>
            </a:r>
            <a:r>
              <a:rPr lang="zh-CN" altLang="en-US"/>
              <a:t>上下功夫。</a:t>
            </a:r>
            <a:endParaRPr lang="zh-CN" altLang="en-US"/>
          </a:p>
          <a:p>
            <a:r>
              <a:rPr lang="zh-CN" altLang="en-US"/>
              <a:t>电力系统末梢，每一个用电设备（也是一个典型的物联网设备）的状况了解是非常重要的，但是现在确实需要一个方式和工具来对每个负载进行高保真的监控，并且还要低价，同时尺寸又要小。</a:t>
            </a:r>
            <a:endParaRPr lang="zh-CN" altLang="en-US"/>
          </a:p>
          <a:p>
            <a:r>
              <a:rPr lang="en-US" altLang="zh-CN"/>
              <a:t>PowerBlade</a:t>
            </a:r>
            <a:r>
              <a:rPr lang="zh-CN" altLang="en-US"/>
              <a:t>就是为了解决这个问题。跟其他系统最大的不同就是，</a:t>
            </a:r>
            <a:r>
              <a:rPr lang="en-US" altLang="zh-CN"/>
              <a:t>PowerBlade</a:t>
            </a:r>
            <a:r>
              <a:rPr lang="zh-CN" altLang="en-US"/>
              <a:t>监控每一个负载，而本身只有</a:t>
            </a:r>
            <a:r>
              <a:rPr lang="en-US" altLang="zh-CN"/>
              <a:t>6mW</a:t>
            </a:r>
            <a:r>
              <a:rPr lang="zh-CN" altLang="en-US"/>
              <a:t>。</a:t>
            </a:r>
            <a:endParaRPr lang="zh-CN" altLang="en-US"/>
          </a:p>
          <a:p>
            <a:r>
              <a:rPr lang="zh-CN" altLang="en-US"/>
              <a:t>传统电流感知需要将电阻放在电流回路中，比如电流互感器，霍尔传感器，测量磁场</a:t>
            </a:r>
            <a:endParaRPr lang="zh-CN" altLang="en-US"/>
          </a:p>
          <a:p>
            <a:r>
              <a:rPr lang="zh-CN" altLang="en-US"/>
              <a:t>阻性负载，</a:t>
            </a:r>
            <a:r>
              <a:rPr lang="en-US" altLang="zh-CN"/>
              <a:t>1.13%</a:t>
            </a:r>
            <a:r>
              <a:rPr lang="zh-CN" altLang="en-US"/>
              <a:t>的平均错误。其他类型的，</a:t>
            </a:r>
            <a:r>
              <a:rPr lang="en-US" altLang="zh-CN">
                <a:sym typeface="+mn-ea"/>
              </a:rPr>
              <a:t>6.5%</a:t>
            </a:r>
            <a:r>
              <a:rPr lang="zh-CN" altLang="en-US">
                <a:sym typeface="+mn-ea"/>
              </a:rPr>
              <a:t>误差；</a:t>
            </a:r>
            <a:endParaRPr lang="en-US" altLang="zh-CN"/>
          </a:p>
          <a:p>
            <a:r>
              <a:rPr lang="zh-CN" altLang="en-US"/>
              <a:t>改进，电流和电压的同步采样，功率因数计算，保护计量数据，时间戳，时间间隔</a:t>
            </a:r>
            <a:endParaRPr lang="zh-CN" altLang="en-US"/>
          </a:p>
          <a:p>
            <a:r>
              <a:rPr lang="zh-CN" altLang="en-US"/>
              <a:t>增加理解插座负载使用模式的能力</a:t>
            </a:r>
            <a:endParaRPr lang="zh-CN" altLang="en-US"/>
          </a:p>
          <a:p>
            <a:r>
              <a:rPr lang="zh-CN" altLang="en-US"/>
              <a:t>大规模和长期的部署可能插座负载的使用和趋势有更清楚的理解。特别是因为待机模式造成的能量损失，提供能量标准的管理者关键数据。</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真正的电力仪表应该包括</a:t>
            </a:r>
            <a:r>
              <a:rPr lang="en-US" altLang="zh-CN"/>
              <a:t>Powr Supply</a:t>
            </a:r>
            <a:r>
              <a:rPr lang="zh-CN" altLang="en-US"/>
              <a:t>，</a:t>
            </a:r>
            <a:r>
              <a:rPr lang="en-US" altLang="zh-CN"/>
              <a:t>Voltage</a:t>
            </a:r>
            <a:r>
              <a:rPr lang="zh-CN" altLang="en-US"/>
              <a:t>检测，</a:t>
            </a:r>
            <a:r>
              <a:rPr lang="en-US" altLang="zh-CN"/>
              <a:t>Current</a:t>
            </a:r>
            <a:r>
              <a:rPr lang="zh-CN" altLang="en-US"/>
              <a:t>检测，数据输出，静态电流，体积几个层面。</a:t>
            </a:r>
            <a:endParaRPr lang="zh-CN" altLang="en-US"/>
          </a:p>
          <a:p>
            <a:r>
              <a:rPr lang="zh-CN" altLang="en-US"/>
              <a:t>商业和研究计量表，</a:t>
            </a:r>
            <a:endParaRPr lang="zh-CN" altLang="en-US"/>
          </a:p>
          <a:p>
            <a:r>
              <a:rPr lang="zh-CN" altLang="en-US"/>
              <a:t>三个商业表，</a:t>
            </a:r>
            <a:r>
              <a:rPr lang="en-US" altLang="zh-CN"/>
              <a:t>Kill-A-Watt</a:t>
            </a:r>
            <a:r>
              <a:rPr lang="zh-CN" altLang="en-US"/>
              <a:t>，</a:t>
            </a:r>
            <a:r>
              <a:rPr lang="en-US" altLang="zh-CN"/>
              <a:t>Watts Up, Belkin Conserve Insight</a:t>
            </a:r>
            <a:endParaRPr lang="en-US" altLang="zh-CN"/>
          </a:p>
          <a:p>
            <a:r>
              <a:rPr lang="zh-CN" altLang="en-US"/>
              <a:t>三个研究表，</a:t>
            </a:r>
            <a:r>
              <a:rPr lang="en-US" altLang="zh-CN"/>
              <a:t>ACme</a:t>
            </a:r>
            <a:r>
              <a:rPr lang="zh-CN" altLang="en-US"/>
              <a:t>， </a:t>
            </a:r>
            <a:r>
              <a:rPr lang="en-US" altLang="zh-CN"/>
              <a:t>Monjolo, Gemini, PowerBlade</a:t>
            </a:r>
            <a:endParaRPr lang="zh-CN" altLang="en-US"/>
          </a:p>
          <a:p>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任何一个表，要从交流表中取电，就得对</a:t>
            </a:r>
            <a:r>
              <a:rPr lang="en-US" altLang="zh-CN"/>
              <a:t>AC</a:t>
            </a:r>
            <a:r>
              <a:rPr lang="zh-CN" altLang="en-US"/>
              <a:t>电压进行整流和降压到</a:t>
            </a:r>
            <a:r>
              <a:rPr lang="en-US" altLang="zh-CN"/>
              <a:t>DC</a:t>
            </a:r>
            <a:r>
              <a:rPr lang="zh-CN" altLang="en-US"/>
              <a:t>。</a:t>
            </a:r>
            <a:endParaRPr lang="zh-CN" altLang="en-US"/>
          </a:p>
          <a:p>
            <a:r>
              <a:rPr lang="zh-CN" altLang="en-US"/>
              <a:t>交流适配器需要变压器</a:t>
            </a:r>
            <a:endParaRPr lang="zh-CN" altLang="en-US"/>
          </a:p>
          <a:p>
            <a:r>
              <a:rPr lang="en-US" altLang="zh-CN"/>
              <a:t>capacitor-fed</a:t>
            </a:r>
            <a:r>
              <a:rPr lang="zh-CN" altLang="en-US"/>
              <a:t>的电压，电压是下去了，但是电流比较小。《1998 A capacitor-fed voltage step down single phase non isolator rectifier》</a:t>
            </a:r>
            <a:endParaRPr lang="zh-CN" altLang="en-US"/>
          </a:p>
          <a:p>
            <a:r>
              <a:rPr lang="zh-CN" altLang="en-US"/>
              <a:t>回避了</a:t>
            </a:r>
            <a:r>
              <a:rPr lang="en-US" altLang="zh-CN"/>
              <a:t>Energy Harvest</a:t>
            </a:r>
            <a:r>
              <a:rPr lang="zh-CN" altLang="en-US"/>
              <a:t>和变压器，</a:t>
            </a:r>
            <a:r>
              <a:rPr lang="en-US" altLang="zh-CN"/>
              <a:t>capacitor</a:t>
            </a:r>
            <a:endParaRPr lang="en-US" altLang="zh-CN"/>
          </a:p>
          <a:p>
            <a:r>
              <a:rPr lang="en-US" altLang="zh-CN"/>
              <a:t>zener</a:t>
            </a:r>
            <a:r>
              <a:rPr lang="zh-CN" altLang="en-US"/>
              <a:t>二极管，就是稳压二极管，利用</a:t>
            </a:r>
            <a:r>
              <a:rPr lang="en-US" altLang="zh-CN"/>
              <a:t>pn</a:t>
            </a:r>
            <a:r>
              <a:rPr lang="zh-CN" altLang="en-US"/>
              <a:t>结反向击穿状态，其电流可在很大范围内变化而电压基本不变，起稳压作用</a:t>
            </a:r>
            <a:endParaRPr lang="zh-CN" altLang="en-US"/>
          </a:p>
          <a:p>
            <a:r>
              <a:rPr lang="zh-CN" altLang="en-US">
                <a:sym typeface="+mn-ea"/>
              </a:rPr>
              <a:t>半波和全波整流器，考虑这里将半波和全波整流电路拿出来。</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半波整流，全波整流电路，具有</a:t>
            </a:r>
            <a:r>
              <a:rPr lang="en-US" altLang="zh-CN"/>
              <a:t>RC</a:t>
            </a:r>
            <a:r>
              <a:rPr lang="zh-CN" altLang="en-US"/>
              <a:t>分流滤波的全波整流电路</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电压测量，</a:t>
            </a:r>
            <a:endParaRPr lang="zh-CN" altLang="en-US"/>
          </a:p>
          <a:p>
            <a:r>
              <a:rPr lang="zh-CN" altLang="en-US"/>
              <a:t>时间同步电压和电流测量；</a:t>
            </a:r>
            <a:endParaRPr lang="zh-CN" altLang="en-US"/>
          </a:p>
          <a:p>
            <a:r>
              <a:rPr lang="zh-CN" altLang="en-US"/>
              <a:t>相乘得到功率；</a:t>
            </a:r>
            <a:endParaRPr lang="zh-CN" altLang="en-US"/>
          </a:p>
          <a:p>
            <a:r>
              <a:rPr lang="zh-CN" altLang="en-US"/>
              <a:t>电压分压器；</a:t>
            </a:r>
            <a:endParaRPr lang="zh-CN" altLang="en-US"/>
          </a:p>
          <a:p>
            <a:r>
              <a:rPr lang="zh-CN" altLang="en-US"/>
              <a:t>分布式测量需要两个不同的设备，可能会增加成本和部署成本。仅仅增加成本，使设备部署笨重，导致非同的功率因数的错误；</a:t>
            </a:r>
            <a:endParaRPr lang="zh-CN" altLang="en-US"/>
          </a:p>
          <a:p>
            <a:r>
              <a:rPr lang="zh-CN" altLang="en-US"/>
              <a:t>从电压采样的</a:t>
            </a:r>
            <a:r>
              <a:rPr lang="en-US" altLang="zh-CN"/>
              <a:t>USB</a:t>
            </a:r>
            <a:r>
              <a:rPr lang="zh-CN" altLang="en-US"/>
              <a:t>充电器获取到思想；</a:t>
            </a:r>
            <a:endParaRPr lang="zh-CN" altLang="en-US"/>
          </a:p>
        </p:txBody>
      </p:sp>
      <p:sp>
        <p:nvSpPr>
          <p:cNvPr id="4" name="灯片编号占位符 3"/>
          <p:cNvSpPr>
            <a:spLocks noGrp="1"/>
          </p:cNvSpPr>
          <p:nvPr>
            <p:ph type="sldNum" sz="quarter" idx="10"/>
          </p:nvPr>
        </p:nvSpPr>
        <p:spPr/>
        <p:txBody>
          <a:bodyPr/>
          <a:lstStyle/>
          <a:p>
            <a:fld id="{B2684601-484A-4B2F-A872-198BDCF0F7C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2"/>
          <p:cNvPicPr>
            <a:picLocks noChangeAspect="1"/>
          </p:cNvPicPr>
          <p:nvPr userDrawn="1"/>
        </p:nvPicPr>
        <p:blipFill>
          <a:blip r:embed="rId2">
            <a:extLst>
              <a:ext uri="{28A0092B-C50C-407E-A947-70E740481C1C}">
                <a14:useLocalDpi xmlns:a14="http://schemas.microsoft.com/office/drawing/2010/main" val="0"/>
              </a:ext>
            </a:extLst>
          </a:blip>
          <a:srcRect r="6975"/>
          <a:stretch>
            <a:fillRect/>
          </a:stretch>
        </p:blipFill>
        <p:spPr bwMode="auto">
          <a:xfrm>
            <a:off x="5224463" y="0"/>
            <a:ext cx="6967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92C82588-4910-4499-ACF8-06CDCA2C7A2F}"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436906EE-08AD-4A42-8A7A-F5A10B8363B7}"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7AE386F-994E-41AF-8C56-42FA44179A48}"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FED6F612-EBD1-45AA-A73A-BCE209B8CDE8}"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FCADEF0B-01FE-453F-AE56-32CA4533F452}"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FDB4B816-9D15-4157-9CB9-6C850EEF8DF0}"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3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838200" y="1825625"/>
            <a:ext cx="5181600" cy="435133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350" strike="noStrike" noProof="1" smtClean="0"/>
              <a:t>第四级</a:t>
            </a:r>
            <a:endParaRPr lang="zh-CN" altLang="en-US" strike="noStrike" noProof="1" smtClean="0"/>
          </a:p>
          <a:p>
            <a:pPr lvl="4" fontAlgn="base"/>
            <a:r>
              <a:rPr lang="zh-CN" altLang="en-US" sz="1350" strike="noStrike" noProof="1" smtClean="0"/>
              <a:t>第五级</a:t>
            </a:r>
            <a:endParaRPr lang="zh-CN" altLang="en-US" strike="noStrike" noProof="1"/>
          </a:p>
        </p:txBody>
      </p:sp>
      <p:sp>
        <p:nvSpPr>
          <p:cNvPr id="4" name="内容占位符 3"/>
          <p:cNvSpPr>
            <a:spLocks noGrp="1"/>
          </p:cNvSpPr>
          <p:nvPr>
            <p:ph sz="half" idx="2"/>
          </p:nvPr>
        </p:nvSpPr>
        <p:spPr>
          <a:xfrm>
            <a:off x="6172200" y="1825625"/>
            <a:ext cx="5181600" cy="4351338"/>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z="1350" strike="noStrike" noProof="1" smtClean="0"/>
              <a:t>第四级</a:t>
            </a:r>
            <a:endParaRPr lang="zh-CN" altLang="en-US" strike="noStrike" noProof="1" smtClean="0"/>
          </a:p>
          <a:p>
            <a:pPr lvl="4" fontAlgn="base"/>
            <a:r>
              <a:rPr lang="zh-CN" altLang="en-US" sz="1350"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3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3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2839" y="1535113"/>
            <a:ext cx="538956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2839" y="2174875"/>
            <a:ext cx="538956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z="1350"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1DE56AC-8635-4EF9-8AE4-9B08E8392426}"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D3366A4A-9B42-4AAF-ADD4-DDEBE0C5F123}" type="slidenum">
              <a:rPr lang="zh-CN" altLang="en-US"/>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7263" y="273050"/>
            <a:ext cx="681513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6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z="1050"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188" y="612775"/>
            <a:ext cx="7315200" cy="411480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fontAlgn="base"/>
            <a:r>
              <a:rPr lang="zh-CN" altLang="en-US" sz="1050"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838200" y="365125"/>
            <a:ext cx="7734300" cy="5811838"/>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C5477384-634F-4F44-9724-839A8C30B665}" type="datetimeFigureOut">
              <a:rPr lang="zh-CN" altLang="en-US"/>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8BCD807E-C70C-4298-BA27-8CD6220FFE58}"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528567F-0BFC-48B9-8616-0ED6B4C0705F}" type="datetimeFigureOut">
              <a:rPr lang="zh-CN" altLang="en-US"/>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25F41341-89E6-45A4-8ECA-D9DAF29B25F2}"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337C4E8-ADB2-43C9-951A-6234E67908F2}" type="datetimeFigureOut">
              <a:rPr lang="zh-CN" altLang="en-US"/>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EC4B1B6C-7D39-40F0-B571-A2B53A21EFBA}"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A146C2BD-D143-4C6F-A1FD-798C64E2E093}" type="datetimeFigureOut">
              <a:rPr lang="zh-CN" altLang="en-US"/>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ED1F3B78-19A2-49A6-8FC9-760B3EBC21E9}"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C45EBCA-0A41-4E4C-83A0-80638FFE669E}" type="datetimeFigureOut">
              <a:rPr lang="zh-CN" altLang="en-US"/>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EDA3CB2C-4798-4685-ABD6-67A6A6DFE719}"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31F0D2FF-DAF4-4A32-B2B0-93C0CED01EA9}" type="datetimeFigureOut">
              <a:rPr lang="zh-CN" altLang="en-US"/>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74F4E62B-90F6-4886-894E-04E6621BD1B0}"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428D34C8-A55B-4CD8-83C3-6F707655F83B}" type="datetimeFigureOut">
              <a:rPr lang="zh-CN" altLang="en-US"/>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vert="horz" wrap="square" lIns="91440" tIns="45720" rIns="91440" bIns="45720" numCol="1" anchor="t" anchorCtr="0" compatLnSpc="1"/>
          <a:lstStyle>
            <a:lvl1pPr eaLnBrk="1" hangingPunct="1">
              <a:defRPr/>
            </a:lvl1pPr>
          </a:lstStyle>
          <a:p>
            <a:pPr>
              <a:defRPr/>
            </a:pPr>
            <a:fld id="{F43DA948-EFF4-4118-90C0-A94D6A8C4C24}"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2" Type="http://schemas.openxmlformats.org/officeDocument/2006/relationships/theme" Target="../theme/theme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图片 6"/>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p>
            <a:pPr lvl="0" indent="-171450"/>
            <a:r>
              <a:rPr lang="zh-CN" altLang="en-US" dirty="0"/>
              <a:t>单击此处编辑母版文本样式</a:t>
            </a:r>
            <a:endParaRPr lang="zh-CN" altLang="en-US" dirty="0"/>
          </a:p>
          <a:p>
            <a:pPr lvl="1" indent="-171450"/>
            <a:r>
              <a:rPr lang="zh-CN" altLang="en-US" dirty="0"/>
              <a:t>第二级</a:t>
            </a:r>
            <a:endParaRPr lang="zh-CN" altLang="en-US" dirty="0"/>
          </a:p>
          <a:p>
            <a:pPr lvl="2" indent="-171450"/>
            <a:r>
              <a:rPr lang="zh-CN" altLang="en-US" dirty="0"/>
              <a:t>第三级</a:t>
            </a:r>
            <a:endParaRPr lang="zh-CN" altLang="en-US" dirty="0"/>
          </a:p>
          <a:p>
            <a:pPr lvl="3" indent="-171450"/>
            <a:r>
              <a:rPr lang="zh-CN" altLang="en-US" dirty="0"/>
              <a:t>第四级</a:t>
            </a:r>
            <a:endParaRPr lang="zh-CN" altLang="en-US" dirty="0"/>
          </a:p>
          <a:p>
            <a:pPr lvl="4" indent="-171450"/>
            <a:r>
              <a:rPr lang="zh-CN" altLang="en-US" dirty="0"/>
              <a:t>第五级</a:t>
            </a:r>
            <a:endParaRPr lang="zh-CN" altLang="en-US" dirty="0"/>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9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9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smtClean="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a:defRPr sz="900">
                <a:solidFill>
                  <a:srgbClr val="898989"/>
                </a:solidFill>
              </a:defRPr>
            </a:lvl1pPr>
          </a:lstStyle>
          <a:p>
            <a:pPr lvl="0" eaLnBrk="1" fontAlgn="base" hangingPunct="1"/>
            <a:fld id="{9A0DB2DC-4C9A-4742-B13C-FB6460FD3503}" type="slidenum">
              <a:rPr lang="zh-CN" altLang="en-US" strike="noStrike" noProof="1" dirty="0">
                <a:latin typeface="Calibri" panose="020F0502020204030204" pitchFamily="34" charset="0"/>
                <a:ea typeface="宋体" panose="02010600030101010101" pitchFamily="2" charset="-122"/>
                <a:cs typeface="+mn-cs"/>
              </a:rPr>
            </a:fld>
            <a:endParaRPr lang="zh-CN" altLang="en-US" strike="noStrike" noProof="1"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rtl="0" fontAlgn="base">
        <a:lnSpc>
          <a:spcPct val="90000"/>
        </a:lnSpc>
        <a:spcBef>
          <a:spcPct val="0"/>
        </a:spcBef>
        <a:spcAft>
          <a:spcPct val="0"/>
        </a:spcAft>
        <a:defRPr sz="33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171450" indent="-171450" algn="l" rtl="0" fontAlgn="base">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rtl="0" fontAlgn="base">
        <a:lnSpc>
          <a:spcPct val="90000"/>
        </a:lnSpc>
        <a:spcBef>
          <a:spcPts val="375"/>
        </a:spcBef>
        <a:spcAft>
          <a:spcPct val="0"/>
        </a:spcAft>
        <a:buFont typeface="Arial" panose="020B0604020202020204" pitchFamily="34" charset="0"/>
        <a:buChar char="•"/>
        <a:defRPr sz="1800">
          <a:solidFill>
            <a:schemeClr val="tx1"/>
          </a:solidFill>
          <a:latin typeface="+mn-lt"/>
          <a:ea typeface="+mn-ea"/>
        </a:defRPr>
      </a:lvl2pPr>
      <a:lvl3pPr marL="857250" indent="-171450" algn="l" rtl="0" fontAlgn="base">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defRPr>
      </a:lvl4pPr>
      <a:lvl5pPr marL="15430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defRPr>
      </a:lvl5pPr>
      <a:lvl6pPr marL="18859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defRPr>
      </a:lvl6pPr>
      <a:lvl7pPr marL="22288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defRPr>
      </a:lvl7pPr>
      <a:lvl8pPr marL="25717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defRPr>
      </a:lvl8pPr>
      <a:lvl9pPr marL="2914650" indent="-171450" algn="l" rtl="0" fontAlgn="base">
        <a:lnSpc>
          <a:spcPct val="90000"/>
        </a:lnSpc>
        <a:spcBef>
          <a:spcPts val="375"/>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7.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3.wmf"/><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607060" y="671195"/>
            <a:ext cx="6443980" cy="82994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sz="24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A Low Profile True Power Plug Through Energy Meter</a:t>
            </a:r>
            <a:endParaRPr lang="en-US" sz="24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 name="文本框 1"/>
          <p:cNvSpPr txBox="1">
            <a:spLocks noChangeArrowheads="1"/>
          </p:cNvSpPr>
          <p:nvPr/>
        </p:nvSpPr>
        <p:spPr bwMode="auto">
          <a:xfrm>
            <a:off x="990600" y="4892675"/>
            <a:ext cx="182308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SenSys 15’</a:t>
            </a:r>
            <a:endParaRPr lang="en-US"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 name="文本框 2"/>
          <p:cNvSpPr txBox="1">
            <a:spLocks noChangeArrowheads="1"/>
          </p:cNvSpPr>
          <p:nvPr/>
        </p:nvSpPr>
        <p:spPr bwMode="auto">
          <a:xfrm>
            <a:off x="606425" y="2713990"/>
            <a:ext cx="6444615" cy="163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Samuel DeBruin,</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eaLnBrk="1" hangingPunct="1"/>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Branden Ghena,</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eaLnBrk="1" hangingPunct="1"/>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Ye-Sheng Kuo,</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eaLnBrk="1" hangingPunct="1"/>
            <a:r>
              <a:rPr lang="en-US"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Prabal Dutta.</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eaLnBrk="1" hangingPunct="1"/>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https://lab11.eecs.umich.edu/projects/powerblade/</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5984240" y="4344035"/>
            <a:ext cx="2484120" cy="2438400"/>
          </a:xfrm>
          <a:prstGeom prst="rect">
            <a:avLst/>
          </a:prstGeom>
        </p:spPr>
      </p:pic>
      <p:pic>
        <p:nvPicPr>
          <p:cNvPr id="8" name="图片 7"/>
          <p:cNvPicPr>
            <a:picLocks noChangeAspect="1"/>
          </p:cNvPicPr>
          <p:nvPr/>
        </p:nvPicPr>
        <p:blipFill>
          <a:blip r:embed="rId2"/>
          <a:stretch>
            <a:fillRect/>
          </a:stretch>
        </p:blipFill>
        <p:spPr>
          <a:xfrm rot="5400000">
            <a:off x="8755380" y="3496310"/>
            <a:ext cx="3375025" cy="3129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amond(in)">
                                      <p:cBhvr>
                                        <p:cTn id="13" dur="20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1"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ox(in)">
                                      <p:cBhvr>
                                        <p:cTn id="1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bldLvl="0" animBg="1"/>
      <p:bldP spid="2" grpId="1"/>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9044940" cy="3784600"/>
          </a:xfrm>
          <a:prstGeom prst="rect">
            <a:avLst/>
          </a:prstGeom>
          <a:noFill/>
        </p:spPr>
        <p:txBody>
          <a:bodyPr wrap="square" rtlCol="0">
            <a:spAutoFit/>
          </a:bodyPr>
          <a:p>
            <a:pPr marL="0" indent="0" algn="l">
              <a:buFont typeface="Wingdings" panose="05000000000000000000" charset="0"/>
              <a:buNone/>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Voltage Measurement</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time-synchronized voltage and current measurements </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multiply them together to obtain power.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voltage divider to obtain a scaled-down version of the voltage signal</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taking distributed measurements requires at least two different devices which increases cost and makes deploy cumbersome, while only using the current channel leads to errors for non-unity power factors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borrows an idea from the FlipIt plug-through USB charger for its voltage acquisition</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4429125"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 RELATED WORK</a:t>
            </a:r>
            <a:endParaRPr lang="en-US" sz="3200"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661670" y="1131570"/>
            <a:ext cx="10697210" cy="4399915"/>
          </a:xfrm>
          <a:prstGeom prst="rect">
            <a:avLst/>
          </a:prstGeom>
          <a:noFill/>
        </p:spPr>
        <p:txBody>
          <a:bodyPr wrap="square" rtlCol="0">
            <a:spAutoFit/>
          </a:bodyPr>
          <a:p>
            <a:pPr marL="285750" indent="-285750" algn="l">
              <a:buFont typeface="Wingdings" panose="05000000000000000000" charset="0"/>
              <a:buChar char=""/>
            </a:pP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Current Measurement</a:t>
            </a:r>
            <a:endPar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rectify the most common methods for measuring current employ </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sense resistor placed in series with the electrical path </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Hall effect sensor placed co-planar to a current carrying conductor trace</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current transformer (CT) that encircles the current carrying conductor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current sense resistors are inexpensive, accurate and small but requires the electrical path to be broken and an AC </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use an optimally-placed surface mount inductor to measure the variation in magnetic flux produced by a current carrying conductor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inductor coil(or inductor sensor) whose terminal voltage is proportional to the rate of change of the current over time</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requires signal integration to recover the original current signal</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difficult using conventional current sensing methods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4429125"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 RELATED WORK</a:t>
            </a:r>
            <a:endParaRPr lang="en-US" sz="3200"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1028700" y="1628140"/>
            <a:ext cx="5941695" cy="2861310"/>
          </a:xfrm>
          <a:prstGeom prst="rect">
            <a:avLst/>
          </a:prstGeom>
          <a:noFill/>
        </p:spPr>
        <p:txBody>
          <a:bodyPr wrap="square" rtlCol="0">
            <a:spAutoFit/>
          </a:bodyPr>
          <a:p>
            <a:pPr marL="285750" lvl="0" indent="-285750" algn="l">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Current Sensing --rogowski coil</a:t>
            </a:r>
            <a:endPar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2016 Sensors</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&lt;A novel transient fault current sensor based on the pcb rogowski coil for overhead transmission lines&gt;</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one of hot research points about power current sensor</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 RELATED WORK</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425690" y="1628140"/>
            <a:ext cx="3933190" cy="1905000"/>
          </a:xfrm>
          <a:prstGeom prst="rect">
            <a:avLst/>
          </a:prstGeom>
        </p:spPr>
      </p:pic>
      <p:pic>
        <p:nvPicPr>
          <p:cNvPr id="7" name="图片 6"/>
          <p:cNvPicPr>
            <a:picLocks noChangeAspect="1"/>
          </p:cNvPicPr>
          <p:nvPr/>
        </p:nvPicPr>
        <p:blipFill>
          <a:blip r:embed="rId2"/>
          <a:stretch>
            <a:fillRect/>
          </a:stretch>
        </p:blipFill>
        <p:spPr>
          <a:xfrm>
            <a:off x="7579360" y="3794760"/>
            <a:ext cx="2761615" cy="2114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9921240" cy="4707890"/>
          </a:xfrm>
          <a:prstGeom prst="rect">
            <a:avLst/>
          </a:prstGeom>
          <a:noFill/>
        </p:spPr>
        <p:txBody>
          <a:bodyPr wrap="square" rtlCol="0">
            <a:spAutoFit/>
          </a:bodyPr>
          <a:p>
            <a:pPr marL="285750" indent="-285750" algn="l">
              <a:buFont typeface="Wingdings" panose="05000000000000000000" charset="0"/>
              <a:buChar char=""/>
            </a:pP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 Calculation</a:t>
            </a:r>
            <a:endPar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There exists three common options for calculating power.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first is to use power metering IC like the analog devices ADE7753</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second option employed by several meters in our survey is to calculate power from the acquired current and voltage in software running on an embedded microcontroller.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monjolo design does not report trure power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lvl="1" indent="0" algn="l">
              <a:buFont typeface="Wingdings" panose="05000000000000000000" charset="0"/>
              <a:buNone/>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Data communication</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LCD Display</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another communications option is wired, like USB or Ethernet</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wireless radios, 802.15.4, multi-hop mesh network</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none of these meters allow users to connect directly using a smartphone</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will soon support IP connectivity and end-to-end networking</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4429125"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 RELATED WORK</a:t>
            </a:r>
            <a:endParaRPr lang="en-US" sz="3200"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10835640" cy="5015865"/>
          </a:xfrm>
          <a:prstGeom prst="rect">
            <a:avLst/>
          </a:prstGeom>
          <a:noFill/>
        </p:spPr>
        <p:txBody>
          <a:bodyPr wrap="square" rtlCol="0">
            <a:spAutoFit/>
          </a:bodyPr>
          <a:p>
            <a:pPr marL="285750" indent="-285750" algn="l">
              <a:buFont typeface="Wingdings" panose="05000000000000000000" charset="0"/>
              <a:buChar char=""/>
            </a:pP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Alternate Power metering methods</a:t>
            </a:r>
            <a:endPar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Fine-grained power data does not require individual load metering.</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ElectriSense</a:t>
            </a: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determine device state simply by monitoring AC voltage at a single point and measuring the EMI generated by switched mode power supplies and propagated by the wiring throughout the building</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How often it reveals the resident's current activity(e.g., stove usage implies cooking)</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4429125"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 RELATED WORK</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618615" y="3133725"/>
            <a:ext cx="4819015" cy="2028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51890"/>
            <a:ext cx="5367655" cy="5323205"/>
          </a:xfrm>
          <a:prstGeom prst="rect">
            <a:avLst/>
          </a:prstGeom>
          <a:noFill/>
        </p:spPr>
        <p:txBody>
          <a:bodyPr wrap="square" rtlCol="0">
            <a:spAutoFit/>
          </a:bodyPr>
          <a:p>
            <a:pPr marL="285750" lvl="0"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performs the same five functions other power meters, but in a planar, plug-through form factor</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 Supply</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optimizes for size by using a power supply design that does not require an IC.</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Zener regulated, half-wave rectified power supply.</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1.25mm spark gap</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not isolated, </a:t>
            </a:r>
            <a:r>
              <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Safety </a:t>
            </a: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its ground is tied directly to the neutral line, which could be a possible safety issue when interacting with the circuit.</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limit inrush current is a capacitor, in series with a resistor.</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III. DESIGN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rcRect b="33215"/>
          <a:stretch>
            <a:fillRect/>
          </a:stretch>
        </p:blipFill>
        <p:spPr>
          <a:xfrm>
            <a:off x="6820535" y="3858260"/>
            <a:ext cx="5028565" cy="2476500"/>
          </a:xfrm>
          <a:prstGeom prst="rect">
            <a:avLst/>
          </a:prstGeom>
        </p:spPr>
      </p:pic>
      <p:pic>
        <p:nvPicPr>
          <p:cNvPr id="5" name="图片 4"/>
          <p:cNvPicPr>
            <a:picLocks noChangeAspect="1"/>
          </p:cNvPicPr>
          <p:nvPr/>
        </p:nvPicPr>
        <p:blipFill>
          <a:blip r:embed="rId2"/>
          <a:stretch>
            <a:fillRect/>
          </a:stretch>
        </p:blipFill>
        <p:spPr>
          <a:xfrm>
            <a:off x="6507480" y="1446530"/>
            <a:ext cx="5521960" cy="2204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1028700" y="1481455"/>
            <a:ext cx="5319395" cy="4707890"/>
          </a:xfrm>
          <a:prstGeom prst="rect">
            <a:avLst/>
          </a:prstGeom>
          <a:noFill/>
        </p:spPr>
        <p:txBody>
          <a:bodyPr wrap="square" rtlCol="0">
            <a:spAutoFit/>
          </a:bodyPr>
          <a:p>
            <a:pPr marL="285750" lvl="0"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Fig shows the design space for Zin based on component volume and supplied current.</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third parameter, not pictured, is idle power</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Tradeoffs for this simple supply, the volume occupied by the supply</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current is not free even though the system is attached to AC.</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more current larger package</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a:t>
            </a:r>
            <a:r>
              <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pareto-optimal</a:t>
            </a: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point for current is 10kΩ 2512 resistor that can supply 5.5mA and requires 13.1mm²</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III. DESIGN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870065" y="426085"/>
            <a:ext cx="4650105" cy="2964815"/>
          </a:xfrm>
          <a:prstGeom prst="rect">
            <a:avLst/>
          </a:prstGeom>
        </p:spPr>
      </p:pic>
      <p:pic>
        <p:nvPicPr>
          <p:cNvPr id="9" name="图片 8"/>
          <p:cNvPicPr>
            <a:picLocks noChangeAspect="1"/>
          </p:cNvPicPr>
          <p:nvPr/>
        </p:nvPicPr>
        <p:blipFill>
          <a:blip r:embed="rId2"/>
          <a:srcRect b="33215"/>
          <a:stretch>
            <a:fillRect/>
          </a:stretch>
        </p:blipFill>
        <p:spPr>
          <a:xfrm>
            <a:off x="6753225" y="3599815"/>
            <a:ext cx="5028565" cy="2476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944245" y="2049145"/>
            <a:ext cx="5267325" cy="1938020"/>
          </a:xfrm>
          <a:prstGeom prst="rect">
            <a:avLst/>
          </a:prstGeom>
          <a:noFill/>
        </p:spPr>
        <p:txBody>
          <a:bodyPr wrap="square" rtlCol="0">
            <a:spAutoFit/>
          </a:bodyPr>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Providing significantly higher current but requiring greater volume.</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range of acceptable volumes is determined experimentally on several NEMA outlets.</a:t>
            </a:r>
            <a:endParaRPr lang="zh-CN" alt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III. DESIGN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762115" y="1409065"/>
            <a:ext cx="4420235" cy="2578100"/>
          </a:xfrm>
          <a:prstGeom prst="rect">
            <a:avLst/>
          </a:prstGeom>
        </p:spPr>
      </p:pic>
      <p:pic>
        <p:nvPicPr>
          <p:cNvPr id="4" name="图片 3"/>
          <p:cNvPicPr>
            <a:picLocks noChangeAspect="1"/>
          </p:cNvPicPr>
          <p:nvPr/>
        </p:nvPicPr>
        <p:blipFill>
          <a:blip r:embed="rId2"/>
          <a:stretch>
            <a:fillRect/>
          </a:stretch>
        </p:blipFill>
        <p:spPr>
          <a:xfrm>
            <a:off x="494665" y="4424680"/>
            <a:ext cx="3776980" cy="2078990"/>
          </a:xfrm>
          <a:prstGeom prst="rect">
            <a:avLst/>
          </a:prstGeom>
        </p:spPr>
      </p:pic>
      <p:pic>
        <p:nvPicPr>
          <p:cNvPr id="5" name="图片 4"/>
          <p:cNvPicPr>
            <a:picLocks noChangeAspect="1"/>
          </p:cNvPicPr>
          <p:nvPr/>
        </p:nvPicPr>
        <p:blipFill>
          <a:blip r:embed="rId3"/>
          <a:stretch>
            <a:fillRect/>
          </a:stretch>
        </p:blipFill>
        <p:spPr>
          <a:xfrm>
            <a:off x="4500245" y="4658995"/>
            <a:ext cx="3729355" cy="1350010"/>
          </a:xfrm>
          <a:prstGeom prst="rect">
            <a:avLst/>
          </a:prstGeom>
        </p:spPr>
      </p:pic>
      <p:pic>
        <p:nvPicPr>
          <p:cNvPr id="7" name="图片 6"/>
          <p:cNvPicPr>
            <a:picLocks noChangeAspect="1"/>
          </p:cNvPicPr>
          <p:nvPr/>
        </p:nvPicPr>
        <p:blipFill>
          <a:blip r:embed="rId4"/>
          <a:stretch>
            <a:fillRect/>
          </a:stretch>
        </p:blipFill>
        <p:spPr>
          <a:xfrm>
            <a:off x="8420735" y="4759325"/>
            <a:ext cx="3771265" cy="1409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724535" y="1382395"/>
            <a:ext cx="9541510" cy="3476625"/>
          </a:xfrm>
          <a:prstGeom prst="rect">
            <a:avLst/>
          </a:prstGeom>
          <a:noFill/>
        </p:spPr>
        <p:txBody>
          <a:bodyPr wrap="square" rtlCol="0">
            <a:spAutoFit/>
          </a:bodyPr>
          <a:p>
            <a:pPr marL="285750" lvl="0" indent="-285750" algn="l">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Voltage Sensing</a:t>
            </a: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voltage sensing in this form factor requires a planar contact method, </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voltage divider, and an ADC to acquire the voltage signal digitally </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flexible tab built into the PCB bends to provide contact as the AC plug is inserted)</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benefit is easy manufacturing</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Another option is to mount a spring loaded pin sideways in the plane of the PCB.</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tradeoff between flexible pcb and spring, select one </a:t>
            </a:r>
            <a:r>
              <a:rPr lang="en-US"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off-the-shelf</a:t>
            </a: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component.</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III. DESIGN</a:t>
            </a:r>
            <a:endParaRPr lang="en-US" sz="3200"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1028700" y="1409065"/>
            <a:ext cx="5941695" cy="4523105"/>
          </a:xfrm>
          <a:prstGeom prst="rect">
            <a:avLst/>
          </a:prstGeom>
          <a:noFill/>
        </p:spPr>
        <p:txBody>
          <a:bodyPr wrap="square" rtlCol="0">
            <a:spAutoFit/>
          </a:bodyPr>
          <a:p>
            <a:pPr marL="285750" lvl="0" indent="-285750" algn="l">
              <a:buFont typeface="Wingdings" panose="05000000000000000000" charset="0"/>
              <a:buChar char=""/>
            </a:pPr>
            <a:r>
              <a:rPr lang="en-US" sz="16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Current Sensing</a:t>
            </a:r>
            <a:endParaRPr lang="en-US"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Many existing sensing techniques, like shunt resistors are planar, but rely on interrupting an AC conductor, which PowerBlade cannot do.</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Instead, PowerBlade senses current non-instrusively by detecting the magnetic field surrounding an alternating current.</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Magnetic field</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optimal placement of a sensor to measure this field.</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First, the magnitude of the field is on the order of 10-100nT, which establishes bounds on the required transducer sensitivity.</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Second, rapid decrease in field strength with distance from the conductor means the strongest signal is closest a prong.</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Hall effect</a:t>
            </a:r>
            <a:endParaRPr lang="en-US"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III. DESIGN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970395" y="1098550"/>
            <a:ext cx="4986020" cy="5396230"/>
          </a:xfrm>
          <a:prstGeom prst="rect">
            <a:avLst/>
          </a:prstGeom>
        </p:spPr>
      </p:pic>
      <p:pic>
        <p:nvPicPr>
          <p:cNvPr id="4" name="图片 3"/>
          <p:cNvPicPr>
            <a:picLocks noChangeAspect="1"/>
          </p:cNvPicPr>
          <p:nvPr/>
        </p:nvPicPr>
        <p:blipFill>
          <a:blip r:embed="rId2"/>
          <a:stretch>
            <a:fillRect/>
          </a:stretch>
        </p:blipFill>
        <p:spPr>
          <a:xfrm>
            <a:off x="1622425" y="5645785"/>
            <a:ext cx="4574540" cy="8489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文本框 17"/>
          <p:cNvSpPr txBox="1">
            <a:spLocks noChangeArrowheads="1"/>
          </p:cNvSpPr>
          <p:nvPr/>
        </p:nvSpPr>
        <p:spPr bwMode="auto">
          <a:xfrm>
            <a:off x="641985" y="581025"/>
            <a:ext cx="11337925"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sz="32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Why to select this one from miscellaneous papers?</a:t>
            </a:r>
            <a:endParaRPr lang="en-US" sz="3200" b="1" dirty="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3546475" y="1398905"/>
            <a:ext cx="8576945" cy="5323205"/>
          </a:xfrm>
          <a:prstGeom prst="rect">
            <a:avLst/>
          </a:prstGeom>
          <a:noFill/>
        </p:spPr>
        <p:txBody>
          <a:bodyPr wrap="square" rtlCol="0">
            <a:spAutoFit/>
          </a:bodyPr>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1. Originated from real project </a:t>
            </a: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eaLnBrk="1" hangingPunct="1">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smart safety plug of scu  </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eaLnBrk="1" hangingPunct="1"/>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 Luxapose(visible light localization) related</a:t>
            </a:r>
            <a:endPar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eaLnBrk="1" hangingPunct="1">
              <a:buFont typeface="Wingdings" panose="05000000000000000000" charset="0"/>
              <a:buChar char=""/>
            </a:pP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Prabal Dutta, eecs.berkeley.edu</a:t>
            </a: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4. Popularity </a:t>
            </a:r>
            <a:endPar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25 cites by other papers</a:t>
            </a: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 Contribution and values</a:t>
            </a:r>
            <a:endPar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an Edge device for classifical IoT application</a:t>
            </a: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compared with HelloEdge about similarity and difference</a:t>
            </a: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5. Innovation finding </a:t>
            </a:r>
            <a:endPar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IPv6 on BLE research testbed</a:t>
            </a: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AI(neural network) migration into edge device </a:t>
            </a: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41985" y="1877695"/>
            <a:ext cx="3056890" cy="2856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ppt_x"/>
                                          </p:val>
                                        </p:tav>
                                        <p:tav tm="100000">
                                          <p:val>
                                            <p:strVal val="#ppt_x"/>
                                          </p:val>
                                        </p:tav>
                                      </p:tavLst>
                                    </p:anim>
                                    <p:anim calcmode="lin" valueType="num">
                                      <p:cBhvr additive="base">
                                        <p:cTn id="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amond(in)">
                                      <p:cBhvr>
                                        <p:cTn id="18"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ldLvl="0" animBg="1"/>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589915" y="1396365"/>
            <a:ext cx="4987290" cy="5262245"/>
          </a:xfrm>
          <a:prstGeom prst="rect">
            <a:avLst/>
          </a:prstGeom>
          <a:noFill/>
        </p:spPr>
        <p:txBody>
          <a:bodyPr wrap="square" rtlCol="0">
            <a:spAutoFit/>
          </a:bodyPr>
          <a:p>
            <a:pPr marL="285750" lvl="0" indent="-285750" algn="l">
              <a:buFont typeface="Wingdings" panose="05000000000000000000" charset="0"/>
              <a:buChar char=""/>
            </a:pPr>
            <a:r>
              <a:rPr lang="en-US" sz="16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 calculation</a:t>
            </a:r>
            <a:endParaRPr lang="en-US"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form factor or power requirement prevent the use of a dedicated metering chip</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as is the case for PowerBlade, then the only remaining option is to implement custom measurement software in a low power microcontroller.</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balance the fidelity of measurements with availability of power.</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higher sampling rate will improve measurement accuracy, but it will also draw more power due to increased data conversion rate and more frequent processor wakeups.</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measurements themselves must be scaled from raw ADC counts to power statistics through various transfer functions that may require floating point arithmetic.</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III. DESIGN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771515" y="1195070"/>
            <a:ext cx="6009640" cy="5208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589915" y="1396365"/>
            <a:ext cx="10768965" cy="1568450"/>
          </a:xfrm>
          <a:prstGeom prst="rect">
            <a:avLst/>
          </a:prstGeom>
          <a:noFill/>
        </p:spPr>
        <p:txBody>
          <a:bodyPr wrap="square" rtlCol="0">
            <a:spAutoFit/>
          </a:bodyPr>
          <a:p>
            <a:pPr marL="285750" lvl="0" indent="-285750" algn="l">
              <a:buFont typeface="Wingdings" panose="05000000000000000000" charset="0"/>
              <a:buChar char=""/>
            </a:pPr>
            <a:r>
              <a:rPr lang="en-US"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Data Communication</a:t>
            </a:r>
            <a:endParaRPr lang="en-US"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require a continuous burst of power.</a:t>
            </a:r>
            <a:endParaRPr 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For a wireless radio, this is the energy required to send a single packet,</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How much energy is available is determined by three components from Zin, Vz and Cout</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Increasing Cout will increasing the energy available, but at the expense of a slower recharge rate. </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Also shown is the minimum energy required to boot and send a packet for three possible radios.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III. DESIGN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93370" y="2964815"/>
            <a:ext cx="3120390" cy="2289810"/>
          </a:xfrm>
          <a:prstGeom prst="rect">
            <a:avLst/>
          </a:prstGeom>
        </p:spPr>
      </p:pic>
      <p:pic>
        <p:nvPicPr>
          <p:cNvPr id="4" name="图片 3"/>
          <p:cNvPicPr>
            <a:picLocks noChangeAspect="1"/>
          </p:cNvPicPr>
          <p:nvPr/>
        </p:nvPicPr>
        <p:blipFill>
          <a:blip r:embed="rId2"/>
          <a:stretch>
            <a:fillRect/>
          </a:stretch>
        </p:blipFill>
        <p:spPr>
          <a:xfrm>
            <a:off x="6320155" y="3119755"/>
            <a:ext cx="5871845" cy="3043555"/>
          </a:xfrm>
          <a:prstGeom prst="rect">
            <a:avLst/>
          </a:prstGeom>
        </p:spPr>
      </p:pic>
      <p:pic>
        <p:nvPicPr>
          <p:cNvPr id="5" name="图片 4" descr="07C2K%KKRO)612~}J@)P8XQ"/>
          <p:cNvPicPr>
            <a:picLocks noChangeAspect="1"/>
          </p:cNvPicPr>
          <p:nvPr/>
        </p:nvPicPr>
        <p:blipFill>
          <a:blip r:embed="rId3"/>
          <a:stretch>
            <a:fillRect/>
          </a:stretch>
        </p:blipFill>
        <p:spPr>
          <a:xfrm>
            <a:off x="3413760" y="3812540"/>
            <a:ext cx="2761615" cy="2738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9466580" cy="2061210"/>
          </a:xfrm>
          <a:prstGeom prst="rect">
            <a:avLst/>
          </a:prstGeom>
          <a:noFill/>
        </p:spPr>
        <p:txBody>
          <a:bodyPr wrap="square" rtlCol="0">
            <a:spAutoFit/>
          </a:bodyPr>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This section describes how the components identified in Section 3 are integrated into a system in PowerBlade. This section also covers the steps required to operate the system as a true power meter, including how the wireless system is used and how the meter is calibrated.</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Early version of PowerBlade ,2220 package capacitor and 1210 package resistor</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To regulate this output to 3.3v we use a 3.3v buck regulator, TPS62122</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(TPS62177 in smart lock), efficiency of 85-90%.</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endParaRPr lang="en-US" altLang="zh-CN"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IV. IMPLEMENTATION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2240280" y="3376295"/>
            <a:ext cx="7256780" cy="3187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9466580" cy="829945"/>
          </a:xfrm>
          <a:prstGeom prst="rect">
            <a:avLst/>
          </a:prstGeom>
          <a:noFill/>
        </p:spPr>
        <p:txBody>
          <a:bodyPr wrap="square" rtlCol="0">
            <a:spAutoFit/>
          </a:bodyPr>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Contact</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endParaRPr lang="en-US" altLang="zh-CN"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IV. IMPLEMENTATION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082030" y="1513840"/>
            <a:ext cx="4806315" cy="3443605"/>
          </a:xfrm>
          <a:prstGeom prst="rect">
            <a:avLst/>
          </a:prstGeom>
        </p:spPr>
      </p:pic>
      <p:sp>
        <p:nvSpPr>
          <p:cNvPr id="4" name="文本框 3"/>
          <p:cNvSpPr txBox="1"/>
          <p:nvPr/>
        </p:nvSpPr>
        <p:spPr>
          <a:xfrm>
            <a:off x="815340" y="1597660"/>
            <a:ext cx="4081145" cy="1753235"/>
          </a:xfrm>
          <a:prstGeom prst="rect">
            <a:avLst/>
          </a:prstGeom>
          <a:noFill/>
        </p:spPr>
        <p:txBody>
          <a:bodyPr wrap="square" rtlCol="0">
            <a:spAutoFit/>
          </a:bodyPr>
          <a:p>
            <a:r>
              <a:rPr lang="en-US" altLang="zh-CN"/>
              <a:t>This method of circuit board construction maintains good contact for 10-30 insertions, providing a pathway to a proof of concept, but we intend to continue to explore methods using spring loaded pins in future work.</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680085" y="1122680"/>
            <a:ext cx="5979160" cy="5939155"/>
          </a:xfrm>
          <a:prstGeom prst="rect">
            <a:avLst/>
          </a:prstGeom>
          <a:noFill/>
        </p:spPr>
        <p:txBody>
          <a:bodyPr wrap="square" rtlCol="0">
            <a:spAutoFit/>
          </a:bodyPr>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Measurement Amplifiers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shows the amlifier circuits used to measure voltage and current.</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measures line voltage directly through a voltage divider with a Vcc/2 offset to measure both positive and negative phases. Rf=4.99kΩ Ri1=Ri2=953</a:t>
            </a: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kΩ</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r>
              <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Based on configurations, the voltage signal has a peak to peak amplitude of 1.79V where the AC is 120Vrms</a:t>
            </a:r>
            <a:endParaRPr lang="en-US" altLang="zh-CN" sz="20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algn="l"/>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IV. IMPLEMENTATION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254125" y="3523615"/>
            <a:ext cx="4831715" cy="721995"/>
          </a:xfrm>
          <a:prstGeom prst="rect">
            <a:avLst/>
          </a:prstGeom>
        </p:spPr>
      </p:pic>
      <p:pic>
        <p:nvPicPr>
          <p:cNvPr id="3" name="图片 2"/>
          <p:cNvPicPr>
            <a:picLocks noChangeAspect="1"/>
          </p:cNvPicPr>
          <p:nvPr/>
        </p:nvPicPr>
        <p:blipFill>
          <a:blip r:embed="rId2"/>
          <a:stretch>
            <a:fillRect/>
          </a:stretch>
        </p:blipFill>
        <p:spPr>
          <a:xfrm>
            <a:off x="6829425" y="3523615"/>
            <a:ext cx="4224020" cy="3079750"/>
          </a:xfrm>
          <a:prstGeom prst="rect">
            <a:avLst/>
          </a:prstGeom>
        </p:spPr>
      </p:pic>
      <p:pic>
        <p:nvPicPr>
          <p:cNvPr id="8" name="图片 7"/>
          <p:cNvPicPr>
            <a:picLocks noChangeAspect="1"/>
          </p:cNvPicPr>
          <p:nvPr/>
        </p:nvPicPr>
        <p:blipFill>
          <a:blip r:embed="rId3"/>
          <a:stretch>
            <a:fillRect/>
          </a:stretch>
        </p:blipFill>
        <p:spPr>
          <a:xfrm>
            <a:off x="6829425" y="1122680"/>
            <a:ext cx="3837940" cy="2028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4577715" cy="3291840"/>
          </a:xfrm>
          <a:prstGeom prst="rect">
            <a:avLst/>
          </a:prstGeom>
          <a:noFill/>
        </p:spPr>
        <p:txBody>
          <a:bodyPr wrap="square" rtlCol="0">
            <a:spAutoFit/>
          </a:bodyPr>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measure the signal from the sense inductor in multiple stages.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inductor is referenced to 250uV and amplfied in two stages with a combined gain of about 6100x</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Low frequecny noise is removed with a high pass filter between the first and second stages, and this filter is referenced to 54mV so the final signal is centered around Vcc/2.</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endParaRPr lang="en-US" altLang="zh-CN" sz="16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IV. IMPLEMENTATION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965200" y="4135755"/>
            <a:ext cx="3336925" cy="791210"/>
          </a:xfrm>
          <a:prstGeom prst="rect">
            <a:avLst/>
          </a:prstGeom>
        </p:spPr>
      </p:pic>
      <p:pic>
        <p:nvPicPr>
          <p:cNvPr id="4" name="图片 3"/>
          <p:cNvPicPr>
            <a:picLocks noChangeAspect="1"/>
          </p:cNvPicPr>
          <p:nvPr/>
        </p:nvPicPr>
        <p:blipFill>
          <a:blip r:embed="rId2"/>
          <a:stretch>
            <a:fillRect/>
          </a:stretch>
        </p:blipFill>
        <p:spPr>
          <a:xfrm>
            <a:off x="7517130" y="1411605"/>
            <a:ext cx="4247515" cy="1762125"/>
          </a:xfrm>
          <a:prstGeom prst="rect">
            <a:avLst/>
          </a:prstGeom>
        </p:spPr>
      </p:pic>
      <p:pic>
        <p:nvPicPr>
          <p:cNvPr id="9" name="图片 8"/>
          <p:cNvPicPr>
            <a:picLocks noChangeAspect="1"/>
          </p:cNvPicPr>
          <p:nvPr/>
        </p:nvPicPr>
        <p:blipFill>
          <a:blip r:embed="rId3"/>
          <a:stretch>
            <a:fillRect/>
          </a:stretch>
        </p:blipFill>
        <p:spPr>
          <a:xfrm>
            <a:off x="5639435" y="3376295"/>
            <a:ext cx="6380480" cy="3157855"/>
          </a:xfrm>
          <a:prstGeom prst="rect">
            <a:avLst/>
          </a:prstGeom>
        </p:spPr>
      </p:pic>
      <p:pic>
        <p:nvPicPr>
          <p:cNvPr id="10" name="图片 9"/>
          <p:cNvPicPr>
            <a:picLocks noChangeAspect="1"/>
          </p:cNvPicPr>
          <p:nvPr/>
        </p:nvPicPr>
        <p:blipFill>
          <a:blip r:embed="rId4"/>
          <a:stretch>
            <a:fillRect/>
          </a:stretch>
        </p:blipFill>
        <p:spPr>
          <a:xfrm>
            <a:off x="1108075" y="5408930"/>
            <a:ext cx="3685540" cy="600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5297170" cy="5015865"/>
          </a:xfrm>
          <a:prstGeom prst="rect">
            <a:avLst/>
          </a:prstGeom>
          <a:noFill/>
        </p:spPr>
        <p:txBody>
          <a:bodyPr wrap="square" rtlCol="0">
            <a:spAutoFit/>
          </a:bodyPr>
          <a:p>
            <a:pPr marL="285750" lvl="0" indent="-285750" algn="l">
              <a:buFont typeface="Wingdings" panose="05000000000000000000" charset="0"/>
              <a:buChar char=""/>
            </a:pPr>
            <a:r>
              <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Calibrating PowerBlade</a:t>
            </a:r>
            <a:endPar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require two steps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first step is to measure the scaling and offset values </a:t>
            </a: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α and β</a:t>
            </a:r>
            <a:endPar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a:buFont typeface="Wingdings" panose="05000000000000000000" charset="0"/>
              <a:buChar char=""/>
            </a:pP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second step is a device-specific calibration that accounts for slight variations between units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α and β</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we measure the reported RMS current from PowerBlade for a range of resistive loads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α </a:t>
            </a:r>
            <a:r>
              <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40.85</a:t>
            </a:r>
            <a:r>
              <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β</a:t>
            </a:r>
            <a:r>
              <a:rPr lang="zh-CN" altLang="en-US"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25.0      linear with 0.999*R²</a:t>
            </a:r>
            <a:endPar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To reduce the computational burden on PowerBlade, we divide by </a:t>
            </a: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α in the receiver, and for increased accuracy, each unit is calibrated again</a:t>
            </a:r>
            <a:endPar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after calibrating α</a:t>
            </a:r>
            <a:r>
              <a:rPr lang="zh-CN" alt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we notice an exponential error not accounted for by the model.</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IV. IMPLEMENTATION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654165" y="1702435"/>
            <a:ext cx="4704715" cy="2381250"/>
          </a:xfrm>
          <a:prstGeom prst="rect">
            <a:avLst/>
          </a:prstGeom>
        </p:spPr>
      </p:pic>
      <p:pic>
        <p:nvPicPr>
          <p:cNvPr id="5" name="图片 4"/>
          <p:cNvPicPr>
            <a:picLocks noChangeAspect="1"/>
          </p:cNvPicPr>
          <p:nvPr/>
        </p:nvPicPr>
        <p:blipFill>
          <a:blip r:embed="rId2"/>
          <a:stretch>
            <a:fillRect/>
          </a:stretch>
        </p:blipFill>
        <p:spPr>
          <a:xfrm>
            <a:off x="6967220" y="5533390"/>
            <a:ext cx="2162175" cy="209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307975" y="1167130"/>
            <a:ext cx="6022975" cy="4523105"/>
          </a:xfrm>
          <a:prstGeom prst="rect">
            <a:avLst/>
          </a:prstGeom>
          <a:noFill/>
        </p:spPr>
        <p:txBody>
          <a:bodyPr wrap="square" rtlCol="0">
            <a:spAutoFit/>
          </a:bodyPr>
          <a:p>
            <a:pPr marL="285750" lvl="0" indent="-285750" algn="l">
              <a:buFont typeface="Wingdings" panose="05000000000000000000" charset="0"/>
              <a:buChar char=""/>
            </a:pPr>
            <a:r>
              <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 Calculation</a:t>
            </a:r>
            <a:endPar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performing power metering calculations on a MSP430FR5738</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to measure power, the MSP430 samples Vsense and Isense at 2.52khz(42 samples per AC cycle), AC frequency is 60hz</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real power is determinied by multiplying voltage and current at each point</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apparent power is determined by first calculating the root mean square voltage and current over a cycle,</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reactive power as well as the power factor of the load</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real power is also aggregated in the MSP430 to compute total watt-hours measured over time, and this number is stored in FRAM.</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lvl="1" indent="0" algn="l">
              <a:buFont typeface="Wingdings" panose="05000000000000000000" charset="0"/>
              <a:buNone/>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IV. IMPLEMENTATION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560310" y="0"/>
            <a:ext cx="3906520" cy="3380740"/>
          </a:xfrm>
          <a:prstGeom prst="rect">
            <a:avLst/>
          </a:prstGeom>
        </p:spPr>
      </p:pic>
      <p:pic>
        <p:nvPicPr>
          <p:cNvPr id="4" name="图片 3"/>
          <p:cNvPicPr>
            <a:picLocks noChangeAspect="1"/>
          </p:cNvPicPr>
          <p:nvPr/>
        </p:nvPicPr>
        <p:blipFill>
          <a:blip r:embed="rId2"/>
          <a:stretch>
            <a:fillRect/>
          </a:stretch>
        </p:blipFill>
        <p:spPr>
          <a:xfrm>
            <a:off x="7684770" y="3803650"/>
            <a:ext cx="3674745" cy="30543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9557385" cy="3046095"/>
          </a:xfrm>
          <a:prstGeom prst="rect">
            <a:avLst/>
          </a:prstGeom>
          <a:noFill/>
        </p:spPr>
        <p:txBody>
          <a:bodyPr wrap="square" rtlCol="0">
            <a:spAutoFit/>
          </a:bodyPr>
          <a:p>
            <a:pPr marL="0" lvl="0" indent="0" algn="l">
              <a:buFont typeface="Wingdings" panose="05000000000000000000" charset="0"/>
              <a:buNone/>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BLE communication</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msp430 communicate to nRF51822 via UART at 38400 baud</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msp430 send uart data at 1hz </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nRF51822 send advertisement at 5hz</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so 4-5 identical packets are transmitted each second.</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four fields of packets: line voltage, instantaneous real power, </a:t>
            </a: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instantaneous apparent power, watt-hours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Robust against packet loss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intended recipient of broadcast advertisements is either a smart phone or a fixed BLE receiver</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lvl="0" indent="0" algn="l">
              <a:buFont typeface="Wingdings" panose="05000000000000000000" charset="0"/>
              <a:buNone/>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IV. IMPLEMENTATION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9557385" cy="1076325"/>
          </a:xfrm>
          <a:prstGeom prst="rect">
            <a:avLst/>
          </a:prstGeom>
          <a:noFill/>
        </p:spPr>
        <p:txBody>
          <a:bodyPr wrap="square" rtlCol="0">
            <a:spAutoFit/>
          </a:bodyPr>
          <a:p>
            <a:pPr marL="0" lvl="0" indent="0" algn="l">
              <a:buFont typeface="Wingdings" panose="05000000000000000000" charset="0"/>
              <a:buNone/>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System Operation</a:t>
            </a:r>
            <a:endPar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show the startup phase of PowerBlade and 7s of steady-state operation</a:t>
            </a:r>
            <a:endPar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When the system first starts, there is only power to boot the MSP430</a:t>
            </a:r>
            <a:endPar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IV. IMPLEMENTATION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524000" y="3084195"/>
            <a:ext cx="9015095" cy="27451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文本框 17"/>
          <p:cNvSpPr txBox="1">
            <a:spLocks noChangeArrowheads="1"/>
          </p:cNvSpPr>
          <p:nvPr/>
        </p:nvSpPr>
        <p:spPr bwMode="auto">
          <a:xfrm>
            <a:off x="728980" y="125095"/>
            <a:ext cx="217551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Abstract</a:t>
            </a:r>
            <a:endParaRPr lang="en-US" sz="3200" dirty="0">
              <a:solidFill>
                <a:schemeClr val="bg1"/>
              </a:solidFill>
              <a:uFillTx/>
              <a:latin typeface="微软雅黑" panose="020B0503020204020204" pitchFamily="34" charset="-122"/>
              <a:ea typeface="微软雅黑" panose="020B0503020204020204" pitchFamily="34" charset="-122"/>
            </a:endParaRPr>
          </a:p>
        </p:txBody>
      </p:sp>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1262380" y="708660"/>
            <a:ext cx="10447020" cy="5323205"/>
          </a:xfrm>
          <a:prstGeom prst="rect">
            <a:avLst/>
          </a:prstGeom>
          <a:noFill/>
        </p:spPr>
        <p:txBody>
          <a:bodyPr wrap="square" rtlCol="0">
            <a:spAutoFit/>
          </a:bodyPr>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a:t>
            </a:r>
            <a:r>
              <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smallest, lowest cost and lowest power AC plug-load meter </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measures real, reactive and apparent power </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calculates cumulative energy consumption</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reports over BLE  </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lvl="1" indent="0" algn="l" eaLnBrk="1" hangingPunct="1">
              <a:buFont typeface="Wingdings" panose="05000000000000000000" charset="0"/>
              <a:buNone/>
            </a:pP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Requires revisiting every aspect of conventional power meters,</a:t>
            </a: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eaLnBrk="1" hangingPunct="1">
              <a:buFont typeface="Wingdings" panose="05000000000000000000" charset="0"/>
              <a:buChar char=""/>
            </a:pP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new method of acquiring voltage</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eaLnBrk="1" hangingPunct="1">
              <a:buFont typeface="Wingdings" panose="05000000000000000000" charset="0"/>
              <a:buChar char=""/>
            </a:pP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non-invasive planar method of current measurement</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eaLnBrk="1" hangingPunct="1">
              <a:buFont typeface="Wingdings" panose="05000000000000000000" charset="0"/>
              <a:buChar char=""/>
            </a:pP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an efficient and accurate method of computing power </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eaLnBrk="1" hangingPunct="1">
              <a:buFont typeface="Wingdings" panose="05000000000000000000" charset="0"/>
              <a:buChar char=""/>
            </a:pP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radio interface that leverages nearby phones and send to edge</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eaLnBrk="1" hangingPunct="1">
              <a:buFont typeface="Wingdings" panose="05000000000000000000" charset="0"/>
              <a:buChar char=""/>
            </a:pP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retro power supply reimagines vastly lower current, miniaturization</a:t>
            </a: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lvl="1" indent="0" algn="l" eaLnBrk="1" hangingPunct="1">
              <a:buFont typeface="Wingdings" panose="05000000000000000000" charset="0"/>
              <a:buNone/>
            </a:pP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Parameters,</a:t>
            </a:r>
            <a:endPar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1in*1in footprint, 1/16in profile, &lt;180mW(60mA 3.3v), 1.13% error, $11 </a:t>
            </a: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indent="0" algn="l" eaLnBrk="1" hangingPunct="1">
              <a:buFont typeface="Wingdings" panose="05000000000000000000" charset="0"/>
              <a:buNone/>
            </a:pP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ppt_x"/>
                                          </p:val>
                                        </p:tav>
                                        <p:tav tm="100000">
                                          <p:val>
                                            <p:strVal val="#ppt_x"/>
                                          </p:val>
                                        </p:tav>
                                      </p:tavLst>
                                    </p:anim>
                                    <p:anim calcmode="lin" valueType="num">
                                      <p:cBhvr additive="base">
                                        <p:cTn id="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amond(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ldLvl="0" animBg="1"/>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9557385" cy="337185"/>
          </a:xfrm>
          <a:prstGeom prst="rect">
            <a:avLst/>
          </a:prstGeom>
          <a:noFill/>
        </p:spPr>
        <p:txBody>
          <a:bodyPr wrap="square" rtlCol="0">
            <a:spAutoFit/>
          </a:bodyPr>
          <a:p>
            <a:pPr marL="0" lvl="0" indent="0" algn="l">
              <a:buFont typeface="Wingdings" panose="05000000000000000000" charset="0"/>
              <a:buNone/>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http://github.com/lab11/powerblade</a:t>
            </a:r>
            <a:endParaRPr lang="zh-CN" altLang="en-US"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IV. IMPLEMENTATION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960120" y="1511935"/>
            <a:ext cx="4942840" cy="2524125"/>
          </a:xfrm>
          <a:prstGeom prst="rect">
            <a:avLst/>
          </a:prstGeom>
        </p:spPr>
      </p:pic>
      <p:sp>
        <p:nvSpPr>
          <p:cNvPr id="5" name="文本框 4"/>
          <p:cNvSpPr txBox="1"/>
          <p:nvPr/>
        </p:nvSpPr>
        <p:spPr>
          <a:xfrm>
            <a:off x="934085" y="4186555"/>
            <a:ext cx="3651885" cy="2030095"/>
          </a:xfrm>
          <a:prstGeom prst="rect">
            <a:avLst/>
          </a:prstGeom>
          <a:noFill/>
        </p:spPr>
        <p:txBody>
          <a:bodyPr wrap="none" rtlCol="0">
            <a:spAutoFit/>
          </a:bodyPr>
          <a:p>
            <a:r>
              <a:rPr lang="en-US" altLang="zh-CN"/>
              <a:t>data_collection:</a:t>
            </a:r>
            <a:endParaRPr lang="en-US" altLang="zh-CN"/>
          </a:p>
          <a:p>
            <a:r>
              <a:rPr lang="en-US" altLang="zh-CN"/>
              <a:t>docs</a:t>
            </a:r>
            <a:endParaRPr lang="en-US" altLang="zh-CN"/>
          </a:p>
          <a:p>
            <a:r>
              <a:rPr lang="en-US" altLang="zh-CN"/>
              <a:t>eagle:  schematic and pcb design files</a:t>
            </a:r>
            <a:endParaRPr lang="en-US" altLang="zh-CN"/>
          </a:p>
          <a:p>
            <a:r>
              <a:rPr lang="en-US" altLang="zh-CN"/>
              <a:t>images:</a:t>
            </a:r>
            <a:endParaRPr lang="en-US" altLang="zh-CN"/>
          </a:p>
          <a:p>
            <a:r>
              <a:rPr lang="en-US" altLang="zh-CN"/>
              <a:t>other</a:t>
            </a:r>
            <a:endParaRPr lang="en-US" altLang="zh-CN"/>
          </a:p>
          <a:p>
            <a:r>
              <a:rPr lang="en-US" altLang="zh-CN"/>
              <a:t>software:firmware,</a:t>
            </a:r>
            <a:endParaRPr lang="en-US" altLang="zh-CN"/>
          </a:p>
          <a:p>
            <a:r>
              <a:rPr lang="en-US" altLang="zh-CN"/>
              <a:t>sql: </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5833110" cy="3538220"/>
          </a:xfrm>
          <a:prstGeom prst="rect">
            <a:avLst/>
          </a:prstGeom>
          <a:noFill/>
        </p:spPr>
        <p:txBody>
          <a:bodyPr wrap="square" rtlCol="0">
            <a:spAutoFit/>
          </a:bodyPr>
          <a:p>
            <a:pPr marL="285750" lvl="0" indent="-285750" algn="l">
              <a:buFont typeface="Wingdings" panose="05000000000000000000" charset="0"/>
              <a:buChar char=""/>
            </a:pPr>
            <a:r>
              <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Evaluate PowerBlade on the basis of accuracy in reporting real power for both a calibrated resistive AC load and an assortment of household loads.</a:t>
            </a:r>
            <a:endParaRPr lang="en-US" altLang="zh-CN" sz="1600"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present benchmarks that affect the usability of the system, including PowerBlade's volume, cost, wireless performance and safety of using the system.</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 Metering Accuracy</a:t>
            </a:r>
            <a:endPar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explore bench top accuracy,</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report the Watts Up measurements over the low range as well, </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resistive loads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household devices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1200150" lvl="2"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watt-hour accuracy</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25908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V. EVALUATION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277735" y="1628140"/>
            <a:ext cx="4914265" cy="4380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5833110" cy="1568450"/>
          </a:xfrm>
          <a:prstGeom prst="rect">
            <a:avLst/>
          </a:prstGeom>
          <a:noFill/>
        </p:spPr>
        <p:txBody>
          <a:bodyPr wrap="square" rtlCol="0">
            <a:spAutoFit/>
          </a:bodyPr>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Resistive loads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resistive loads with a unity power factor, which include incandescent lights and power-factor-corrected devices, exhibit a sinusoidal current waveform in-phase with voltage.</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25908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V. EVALUATION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277735" y="1628140"/>
            <a:ext cx="4914265" cy="4380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5833110" cy="829945"/>
          </a:xfrm>
          <a:prstGeom prst="rect">
            <a:avLst/>
          </a:prstGeom>
          <a:noFill/>
        </p:spPr>
        <p:txBody>
          <a:bodyPr wrap="square" rtlCol="0">
            <a:spAutoFit/>
          </a:bodyPr>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Household devices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25908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V. EVALUATION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162810" y="1626870"/>
            <a:ext cx="4780915" cy="39427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5833110" cy="1568450"/>
          </a:xfrm>
          <a:prstGeom prst="rect">
            <a:avLst/>
          </a:prstGeom>
          <a:noFill/>
        </p:spPr>
        <p:txBody>
          <a:bodyPr wrap="square" rtlCol="0">
            <a:spAutoFit/>
          </a:bodyPr>
          <a:p>
            <a:pPr marL="0" lvl="0" indent="0" algn="l">
              <a:buFont typeface="Wingdings" panose="05000000000000000000" charset="0"/>
              <a:buNone/>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 Metering Accuracy</a:t>
            </a:r>
            <a:endParaRPr lang="en-US" altLang="zh-CN" sz="16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is designed to measure and report both instantaneous power and watt-hours, the sum over time that will be used by the utility company to levy charges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25908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V. EVALUATION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682740" y="0"/>
            <a:ext cx="4731385" cy="6675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370205" y="1130935"/>
            <a:ext cx="3774440" cy="2799715"/>
          </a:xfrm>
          <a:prstGeom prst="rect">
            <a:avLst/>
          </a:prstGeom>
          <a:noFill/>
        </p:spPr>
        <p:txBody>
          <a:bodyPr wrap="square" rtlCol="0">
            <a:spAutoFit/>
          </a:bodyPr>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Usability Benchmarks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PowerBlade's accuracy makes it comparable to other power metering systems</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Volume</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Cost</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lvl="0" indent="0" algn="l">
              <a:buFont typeface="Wingdings" panose="05000000000000000000" charset="0"/>
              <a:buNone/>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Wireless Range</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Safety</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25908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V. EVALUATION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144010" y="1130935"/>
            <a:ext cx="3904615" cy="2371725"/>
          </a:xfrm>
          <a:prstGeom prst="rect">
            <a:avLst/>
          </a:prstGeom>
        </p:spPr>
      </p:pic>
      <p:pic>
        <p:nvPicPr>
          <p:cNvPr id="5" name="图片 4"/>
          <p:cNvPicPr>
            <a:picLocks noChangeAspect="1"/>
          </p:cNvPicPr>
          <p:nvPr/>
        </p:nvPicPr>
        <p:blipFill>
          <a:blip r:embed="rId2"/>
          <a:stretch>
            <a:fillRect/>
          </a:stretch>
        </p:blipFill>
        <p:spPr>
          <a:xfrm>
            <a:off x="8288655" y="1372870"/>
            <a:ext cx="3856990" cy="4752340"/>
          </a:xfrm>
          <a:prstGeom prst="rect">
            <a:avLst/>
          </a:prstGeom>
        </p:spPr>
      </p:pic>
      <p:pic>
        <p:nvPicPr>
          <p:cNvPr id="7" name="图片 6"/>
          <p:cNvPicPr>
            <a:picLocks noChangeAspect="1"/>
          </p:cNvPicPr>
          <p:nvPr/>
        </p:nvPicPr>
        <p:blipFill>
          <a:blip r:embed="rId3"/>
          <a:stretch>
            <a:fillRect/>
          </a:stretch>
        </p:blipFill>
        <p:spPr>
          <a:xfrm>
            <a:off x="4144010" y="3853815"/>
            <a:ext cx="3904615" cy="26682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10333355" cy="5015865"/>
          </a:xfrm>
          <a:prstGeom prst="rect">
            <a:avLst/>
          </a:prstGeom>
          <a:noFill/>
        </p:spPr>
        <p:txBody>
          <a:bodyPr wrap="square" rtlCol="0">
            <a:spAutoFit/>
          </a:bodyPr>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In this section, we discuss some limitations of the current design, explore some possible workarounds, and propose some future directions for improvement.</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Improving accuracy</a:t>
            </a:r>
            <a:endPar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MSP430 mcu software algorithm obtain the current waveform.</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hardware implementation may better address baseline drift.</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acquisition of the current and voltage waveforms could be more tightly synchronized.</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22.2us delay between current and voltage sampling</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Although error in real power is only 1.13% for the resistive loads and 6.5% for household devices.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shows the accuracy in power factor decreases significantly at lower wattages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similar effect is observed in the household loads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Real power is the metric used to assess utility charges, so we believe this to be the more important value, but we have yet to determinie the source of the error in apparent power.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VI. DISCUSSION</a:t>
            </a:r>
            <a:endParaRPr lang="en-US" sz="3200"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9246235" cy="5015865"/>
          </a:xfrm>
          <a:prstGeom prst="rect">
            <a:avLst/>
          </a:prstGeom>
          <a:noFill/>
        </p:spPr>
        <p:txBody>
          <a:bodyPr wrap="square" rtlCol="0">
            <a:spAutoFit/>
          </a:bodyPr>
          <a:p>
            <a:pPr marL="285750" lvl="0" indent="-285750" algn="l">
              <a:buFont typeface="Wingdings" panose="05000000000000000000" charset="0"/>
              <a:buChar char=""/>
            </a:pPr>
            <a:r>
              <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Interval Metering</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can store accumulated energy in non-volatile memory, allowing it to aggregate total load usage.</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this data is a scalar value representing total load since boot or since inception.</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could be much more useful if it could serve as a fine-grained interval meter, providing energy usage data broken down by periodic intervals--typically 1, 15, or 60 minutes in duration--that are synchronized in time with other meters and wall time as this allows better visibility into energy use over time.</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To support interval metering, PowerBlade needs a reliable method of obtaining and keeping the time, likely a combination of a wireless time synchronization protocal and real-time clock. The primary difficulty in adding this form factor. </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To that end, we have identified supercapacitor capable of storing sufficient energy to operate an RTC for extended peroids.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VI. DISCUSSION</a:t>
            </a:r>
            <a:endParaRPr lang="en-US" sz="3200"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10868025" cy="3784600"/>
          </a:xfrm>
          <a:prstGeom prst="rect">
            <a:avLst/>
          </a:prstGeom>
          <a:noFill/>
        </p:spPr>
        <p:txBody>
          <a:bodyPr wrap="square" rtlCol="0">
            <a:spAutoFit/>
          </a:bodyPr>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The state-of-the-art in plug-load metering </a:t>
            </a:r>
            <a:r>
              <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fails to</a:t>
            </a: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provide consumers and corporations the detailed knowledge they need to understand and adjust their energy consumption patterns at a size, cost, power, and usability point that permits widespread adoption.</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Existing system for measuring them remain too expensive, draw too much idle power, lack a wireless interface, and are often too large or too cumbersome to easily deploy.</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 meters the power of a load in real-time and wirelessly transmits data to phone/gateway/edge </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In this paper introduce several new methods, voltage sensing, current sensing, and power supply miniaturization</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With this new design, gain </a:t>
            </a:r>
            <a:r>
              <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new insigh</a:t>
            </a: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 into electricity usage patterns, hopefully yielding smarter and more energy-efficient choices.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VII. Conclusion</a:t>
            </a:r>
            <a:endParaRPr lang="en-US" sz="3200"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589915" y="1396365"/>
            <a:ext cx="4987290" cy="337185"/>
          </a:xfrm>
          <a:prstGeom prst="rect">
            <a:avLst/>
          </a:prstGeom>
          <a:noFill/>
        </p:spPr>
        <p:txBody>
          <a:bodyPr wrap="square" rtlCol="0">
            <a:spAutoFit/>
          </a:bodyPr>
          <a:p>
            <a:pPr marL="742950" lvl="1" indent="-285750" algn="l">
              <a:buFont typeface="Wingdings" panose="05000000000000000000" charset="0"/>
              <a:buChar char=""/>
            </a:pPr>
            <a:r>
              <a:rPr lang="en-US" sz="16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Question</a:t>
            </a:r>
            <a:endParaRPr lang="en-US" altLang="zh-CN" sz="16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934212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VII. Conclusion</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3" name="图片 2" descr="MSP430"/>
          <p:cNvPicPr>
            <a:picLocks noChangeAspect="1"/>
          </p:cNvPicPr>
          <p:nvPr/>
        </p:nvPicPr>
        <p:blipFill>
          <a:blip r:embed="rId1"/>
          <a:stretch>
            <a:fillRect/>
          </a:stretch>
        </p:blipFill>
        <p:spPr>
          <a:xfrm>
            <a:off x="1028700" y="2339975"/>
            <a:ext cx="4450715" cy="1365885"/>
          </a:xfrm>
          <a:prstGeom prst="rect">
            <a:avLst/>
          </a:prstGeom>
        </p:spPr>
      </p:pic>
      <p:pic>
        <p:nvPicPr>
          <p:cNvPr id="4" name="图片 3"/>
          <p:cNvPicPr>
            <a:picLocks noChangeAspect="1"/>
          </p:cNvPicPr>
          <p:nvPr/>
        </p:nvPicPr>
        <p:blipFill>
          <a:blip r:embed="rId2"/>
          <a:stretch>
            <a:fillRect/>
          </a:stretch>
        </p:blipFill>
        <p:spPr>
          <a:xfrm>
            <a:off x="6507480" y="1009650"/>
            <a:ext cx="4393565" cy="1598295"/>
          </a:xfrm>
          <a:prstGeom prst="rect">
            <a:avLst/>
          </a:prstGeom>
        </p:spPr>
      </p:pic>
      <p:pic>
        <p:nvPicPr>
          <p:cNvPr id="7" name="图片 6"/>
          <p:cNvPicPr>
            <a:picLocks noChangeAspect="1"/>
          </p:cNvPicPr>
          <p:nvPr/>
        </p:nvPicPr>
        <p:blipFill>
          <a:blip r:embed="rId3"/>
          <a:stretch>
            <a:fillRect/>
          </a:stretch>
        </p:blipFill>
        <p:spPr>
          <a:xfrm>
            <a:off x="6507480" y="2814955"/>
            <a:ext cx="4394200" cy="1533525"/>
          </a:xfrm>
          <a:prstGeom prst="rect">
            <a:avLst/>
          </a:prstGeom>
        </p:spPr>
      </p:pic>
      <p:pic>
        <p:nvPicPr>
          <p:cNvPr id="8" name="图片 7"/>
          <p:cNvPicPr>
            <a:picLocks noChangeAspect="1"/>
          </p:cNvPicPr>
          <p:nvPr/>
        </p:nvPicPr>
        <p:blipFill>
          <a:blip r:embed="rId4"/>
          <a:stretch>
            <a:fillRect/>
          </a:stretch>
        </p:blipFill>
        <p:spPr>
          <a:xfrm>
            <a:off x="6507480" y="4490085"/>
            <a:ext cx="4393565" cy="15189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文本框 17"/>
          <p:cNvSpPr txBox="1">
            <a:spLocks noChangeArrowheads="1"/>
          </p:cNvSpPr>
          <p:nvPr/>
        </p:nvSpPr>
        <p:spPr bwMode="auto">
          <a:xfrm>
            <a:off x="728980" y="125095"/>
            <a:ext cx="6401435"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History</a:t>
            </a:r>
            <a:endParaRPr lang="en-US" sz="3200" dirty="0">
              <a:solidFill>
                <a:schemeClr val="bg1"/>
              </a:solidFill>
              <a:uFillTx/>
              <a:latin typeface="微软雅黑" panose="020B0503020204020204" pitchFamily="34" charset="-122"/>
              <a:ea typeface="微软雅黑" panose="020B0503020204020204" pitchFamily="34" charset="-122"/>
            </a:endParaRPr>
          </a:p>
        </p:txBody>
      </p:sp>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1028700" y="574675"/>
            <a:ext cx="6478905" cy="5415915"/>
          </a:xfrm>
          <a:prstGeom prst="rect">
            <a:avLst/>
          </a:prstGeom>
          <a:noFill/>
        </p:spPr>
        <p:txBody>
          <a:bodyPr wrap="square" rtlCol="0">
            <a:spAutoFit/>
          </a:bodyPr>
          <a:p>
            <a:pPr marL="0" lvl="0" indent="0" algn="l" eaLnBrk="1" hangingPunct="1">
              <a:buFont typeface="Wingdings" panose="05000000000000000000" charset="0"/>
              <a:buNone/>
            </a:pPr>
            <a:endPar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1" indent="-285750" algn="l" eaLnBrk="1" hangingPunct="1">
              <a:buFont typeface="Wingdings" panose="05000000000000000000" charset="0"/>
              <a:buChar char=""/>
            </a:pPr>
            <a:r>
              <a:rPr lang="en-US" altLang="zh-CN" b="1">
                <a:solidFill>
                  <a:srgbClr val="FF0000"/>
                </a:solidFill>
                <a:sym typeface="+mn-ea"/>
              </a:rPr>
              <a:t>Keywords,</a:t>
            </a:r>
            <a:r>
              <a:rPr lang="en-US" altLang="zh-CN">
                <a:solidFill>
                  <a:schemeClr val="tx1"/>
                </a:solidFill>
                <a:sym typeface="+mn-ea"/>
              </a:rPr>
              <a:t> </a:t>
            </a:r>
            <a:endParaRPr lang="en-US" altLang="zh-CN">
              <a:solidFill>
                <a:schemeClr val="tx1"/>
              </a:solidFill>
              <a:sym typeface="+mn-ea"/>
            </a:endParaRPr>
          </a:p>
          <a:p>
            <a:pPr marL="742950" lvl="2" indent="-285750" algn="l" eaLnBrk="1" hangingPunct="1">
              <a:buFont typeface="Wingdings" panose="05000000000000000000" charset="0"/>
              <a:buChar char=""/>
            </a:pPr>
            <a:r>
              <a:rPr lang="en-US" altLang="zh-CN">
                <a:solidFill>
                  <a:schemeClr val="tx1"/>
                </a:solidFill>
                <a:sym typeface="+mn-ea"/>
              </a:rPr>
              <a:t>AC meter,</a:t>
            </a:r>
            <a:endParaRPr lang="en-US" altLang="zh-CN">
              <a:solidFill>
                <a:schemeClr val="tx1"/>
              </a:solidFill>
              <a:sym typeface="+mn-ea"/>
            </a:endParaRPr>
          </a:p>
          <a:p>
            <a:pPr marL="742950" lvl="2" indent="-285750" algn="l" eaLnBrk="1" hangingPunct="1">
              <a:buFont typeface="Wingdings" panose="05000000000000000000" charset="0"/>
              <a:buChar char=""/>
            </a:pPr>
            <a:r>
              <a:rPr lang="en-US" altLang="zh-CN">
                <a:solidFill>
                  <a:schemeClr val="tx1"/>
                </a:solidFill>
                <a:sym typeface="+mn-ea"/>
              </a:rPr>
              <a:t>Smart meter,</a:t>
            </a:r>
            <a:endParaRPr lang="en-US" altLang="zh-CN">
              <a:solidFill>
                <a:schemeClr val="tx1"/>
              </a:solidFill>
              <a:sym typeface="+mn-ea"/>
            </a:endParaRPr>
          </a:p>
          <a:p>
            <a:pPr marL="742950" lvl="2" indent="-285750" algn="l" eaLnBrk="1" hangingPunct="1">
              <a:buFont typeface="Wingdings" panose="05000000000000000000" charset="0"/>
              <a:buChar char=""/>
            </a:pPr>
            <a:r>
              <a:rPr lang="en-US" altLang="zh-CN">
                <a:solidFill>
                  <a:schemeClr val="tx1"/>
                </a:solidFill>
                <a:sym typeface="+mn-ea"/>
              </a:rPr>
              <a:t>Energy metering,</a:t>
            </a:r>
            <a:endParaRPr lang="en-US" altLang="zh-CN">
              <a:solidFill>
                <a:schemeClr val="tx1"/>
              </a:solidFill>
              <a:sym typeface="+mn-ea"/>
            </a:endParaRPr>
          </a:p>
          <a:p>
            <a:pPr marL="742950" lvl="2" indent="-285750" algn="l" eaLnBrk="1" hangingPunct="1">
              <a:buFont typeface="Wingdings" panose="05000000000000000000" charset="0"/>
              <a:buChar char=""/>
            </a:pPr>
            <a:r>
              <a:rPr lang="en-US" altLang="zh-CN">
                <a:solidFill>
                  <a:schemeClr val="tx1"/>
                </a:solidFill>
                <a:sym typeface="+mn-ea"/>
              </a:rPr>
              <a:t>Power metering,</a:t>
            </a:r>
            <a:endParaRPr lang="en-US" altLang="zh-CN">
              <a:solidFill>
                <a:schemeClr val="tx1"/>
              </a:solidFill>
              <a:sym typeface="+mn-ea"/>
            </a:endParaRPr>
          </a:p>
          <a:p>
            <a:pPr marL="742950" lvl="2" indent="-285750" algn="l" eaLnBrk="1" hangingPunct="1">
              <a:buFont typeface="Wingdings" panose="05000000000000000000" charset="0"/>
              <a:buChar char=""/>
            </a:pPr>
            <a:r>
              <a:rPr lang="en-US" altLang="zh-CN">
                <a:solidFill>
                  <a:schemeClr val="tx1"/>
                </a:solidFill>
                <a:sym typeface="+mn-ea"/>
              </a:rPr>
              <a:t>Plug-load metering,</a:t>
            </a:r>
            <a:endParaRPr lang="en-US" altLang="zh-CN">
              <a:solidFill>
                <a:schemeClr val="tx1"/>
              </a:solidFill>
              <a:sym typeface="+mn-ea"/>
            </a:endParaRPr>
          </a:p>
          <a:p>
            <a:pPr marL="742950" lvl="2" indent="-285750" algn="l" eaLnBrk="1" hangingPunct="1">
              <a:buFont typeface="Wingdings" panose="05000000000000000000" charset="0"/>
              <a:buChar char=""/>
            </a:pPr>
            <a:r>
              <a:rPr lang="en-US" altLang="zh-CN">
                <a:solidFill>
                  <a:schemeClr val="tx1"/>
                </a:solidFill>
                <a:sym typeface="+mn-ea"/>
              </a:rPr>
              <a:t>Data aggregation,</a:t>
            </a:r>
            <a:endParaRPr lang="en-US" altLang="zh-CN">
              <a:solidFill>
                <a:schemeClr val="tx1"/>
              </a:solidFill>
              <a:sym typeface="+mn-ea"/>
            </a:endParaRPr>
          </a:p>
          <a:p>
            <a:pPr marL="742950" lvl="2" indent="-285750" algn="l" eaLnBrk="1" hangingPunct="1">
              <a:buFont typeface="Wingdings" panose="05000000000000000000" charset="0"/>
              <a:buChar char=""/>
            </a:pPr>
            <a:r>
              <a:rPr lang="en-US" altLang="zh-CN">
                <a:solidFill>
                  <a:schemeClr val="tx1"/>
                </a:solidFill>
                <a:sym typeface="+mn-ea"/>
              </a:rPr>
              <a:t>Intermittent power, </a:t>
            </a:r>
            <a:endParaRPr lang="en-US" altLang="zh-CN">
              <a:solidFill>
                <a:schemeClr val="tx1"/>
              </a:solidFill>
              <a:sym typeface="+mn-ea"/>
            </a:endParaRPr>
          </a:p>
          <a:p>
            <a:pPr marL="742950" lvl="2" indent="-285750" algn="l" eaLnBrk="1" hangingPunct="1">
              <a:buFont typeface="Wingdings" panose="05000000000000000000" charset="0"/>
              <a:buChar char=""/>
            </a:pPr>
            <a:r>
              <a:rPr lang="en-US" altLang="zh-CN">
                <a:solidFill>
                  <a:schemeClr val="tx1"/>
                </a:solidFill>
                <a:sym typeface="+mn-ea"/>
              </a:rPr>
              <a:t>Wireless sensor Network</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lvl="1" indent="-285750" algn="l" eaLnBrk="1" hangingPunct="1">
              <a:buFont typeface="Wingdings" panose="05000000000000000000" charset="0"/>
              <a:buChar char=""/>
            </a:pPr>
            <a:r>
              <a:rPr lang="en-US" altLang="zh-CN"/>
              <a:t>Project, http://github.com/lab11/powerblade</a:t>
            </a:r>
            <a:endParaRPr lang="en-US" altLang="zh-CN"/>
          </a:p>
          <a:p>
            <a:pPr marL="285750" lvl="1" indent="-285750" algn="l" eaLnBrk="1" hangingPunct="1">
              <a:buFont typeface="Wingdings" panose="05000000000000000000" charset="0"/>
              <a:buChar char=""/>
            </a:pPr>
            <a:r>
              <a:rPr lang="en-US" altLang="zh-CN"/>
              <a:t>Created at Nov 20, 2014, </a:t>
            </a:r>
            <a:r>
              <a:rPr lang="en-US" altLang="zh-CN">
                <a:sym typeface="+mn-ea"/>
              </a:rPr>
              <a:t>Last commits on Jul 28, 2018</a:t>
            </a:r>
            <a:endParaRPr lang="en-US" altLang="zh-CN">
              <a:sym typeface="+mn-ea"/>
            </a:endParaRPr>
          </a:p>
          <a:p>
            <a:pPr marL="285750" lvl="1" indent="-285750" algn="l" eaLnBrk="1" hangingPunct="1">
              <a:buFont typeface="Wingdings" panose="05000000000000000000" charset="0"/>
              <a:buChar char=""/>
            </a:pPr>
            <a:r>
              <a:rPr lang="en-US" altLang="zh-CN">
                <a:solidFill>
                  <a:srgbClr val="FF0000"/>
                </a:solidFill>
              </a:rPr>
              <a:t>2199 commits</a:t>
            </a:r>
            <a:endParaRPr lang="en-US" altLang="zh-CN">
              <a:solidFill>
                <a:srgbClr val="FF0000"/>
              </a:solidFill>
            </a:endParaRPr>
          </a:p>
          <a:p>
            <a:pPr marL="285750" lvl="1" indent="-285750" algn="l" eaLnBrk="1" hangingPunct="1">
              <a:buFont typeface="Wingdings" panose="05000000000000000000" charset="0"/>
              <a:buChar char=""/>
            </a:pPr>
            <a:r>
              <a:rPr lang="en-US" altLang="zh-CN"/>
              <a:t>Based on Monjolo and PowerCube,  created PowerBlade</a:t>
            </a:r>
            <a:endParaRPr lang="en-US" altLang="zh-CN"/>
          </a:p>
          <a:p>
            <a:pPr marL="285750" lvl="1" indent="-285750" algn="l" eaLnBrk="1" hangingPunct="1">
              <a:buFont typeface="Wingdings" panose="05000000000000000000" charset="0"/>
              <a:buChar char=""/>
            </a:pPr>
            <a:r>
              <a:rPr lang="en-US" altLang="zh-CN" b="1">
                <a:solidFill>
                  <a:srgbClr val="FF0000"/>
                </a:solidFill>
              </a:rPr>
              <a:t>paper output,</a:t>
            </a:r>
            <a:endParaRPr lang="en-US" altLang="zh-CN"/>
          </a:p>
          <a:p>
            <a:pPr marL="742950" lvl="2" indent="-285750" algn="l" eaLnBrk="1" hangingPunct="1">
              <a:buFont typeface="Wingdings" panose="05000000000000000000" charset="0"/>
              <a:buChar char=""/>
            </a:pPr>
            <a:r>
              <a:rPr lang="en-US" altLang="zh-CN">
                <a:sym typeface="+mn-ea"/>
              </a:rPr>
              <a:t>Monjolo(SenSys'13)</a:t>
            </a:r>
            <a:endParaRPr lang="en-US" altLang="zh-CN"/>
          </a:p>
          <a:p>
            <a:pPr marL="742950" lvl="2" indent="-285750" algn="l" eaLnBrk="1" hangingPunct="1">
              <a:buFont typeface="Wingdings" panose="05000000000000000000" charset="0"/>
              <a:buChar char=""/>
            </a:pPr>
            <a:r>
              <a:rPr lang="en-US" altLang="zh-CN">
                <a:sym typeface="+mn-ea"/>
              </a:rPr>
              <a:t>Deltaflow(e-Energy'14)</a:t>
            </a:r>
            <a:endParaRPr lang="en-US" altLang="zh-CN"/>
          </a:p>
          <a:p>
            <a:pPr marL="742950" lvl="2" indent="-285750" algn="l" eaLnBrk="1" hangingPunct="1">
              <a:buFont typeface="Wingdings" panose="05000000000000000000" charset="0"/>
              <a:buChar char=""/>
            </a:pPr>
            <a:r>
              <a:rPr lang="en-US" altLang="zh-CN">
                <a:sym typeface="+mn-ea"/>
              </a:rPr>
              <a:t>EnergyHavest.(ENSsys'14)</a:t>
            </a:r>
            <a:endParaRPr lang="en-US" altLang="zh-CN"/>
          </a:p>
          <a:p>
            <a:pPr marL="742950" lvl="2" indent="-285750" algn="l" eaLnBrk="1" hangingPunct="1">
              <a:buFont typeface="Wingdings" panose="05000000000000000000" charset="0"/>
              <a:buChar char=""/>
            </a:pPr>
            <a:endParaRPr lang="en-US" altLang="zh-CN"/>
          </a:p>
        </p:txBody>
      </p:sp>
      <p:pic>
        <p:nvPicPr>
          <p:cNvPr id="3" name="图片 2"/>
          <p:cNvPicPr>
            <a:picLocks noChangeAspect="1"/>
          </p:cNvPicPr>
          <p:nvPr/>
        </p:nvPicPr>
        <p:blipFill>
          <a:blip r:embed="rId1"/>
          <a:stretch>
            <a:fillRect/>
          </a:stretch>
        </p:blipFill>
        <p:spPr>
          <a:xfrm>
            <a:off x="8104505" y="3832225"/>
            <a:ext cx="3254375" cy="2559685"/>
          </a:xfrm>
          <a:prstGeom prst="rect">
            <a:avLst/>
          </a:prstGeom>
        </p:spPr>
      </p:pic>
      <p:pic>
        <p:nvPicPr>
          <p:cNvPr id="5" name="图片 4"/>
          <p:cNvPicPr>
            <a:picLocks noChangeAspect="1"/>
          </p:cNvPicPr>
          <p:nvPr/>
        </p:nvPicPr>
        <p:blipFill>
          <a:blip r:embed="rId2"/>
          <a:stretch>
            <a:fillRect/>
          </a:stretch>
        </p:blipFill>
        <p:spPr>
          <a:xfrm>
            <a:off x="8026400" y="316865"/>
            <a:ext cx="3659505" cy="2807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ppt_x"/>
                                          </p:val>
                                        </p:tav>
                                        <p:tav tm="100000">
                                          <p:val>
                                            <p:strVal val="#ppt_x"/>
                                          </p:val>
                                        </p:tav>
                                      </p:tavLst>
                                    </p:anim>
                                    <p:anim calcmode="lin" valueType="num">
                                      <p:cBhvr additive="base">
                                        <p:cTn id="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430213" y="3419475"/>
            <a:ext cx="5227637"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400">
                <a:solidFill>
                  <a:schemeClr val="accent2"/>
                </a:solidFill>
                <a:latin typeface="DIN" pitchFamily="50" charset="0"/>
              </a:rPr>
              <a:t>THANK YOU</a:t>
            </a:r>
            <a:endParaRPr lang="zh-CN" altLang="en-US" sz="4400">
              <a:solidFill>
                <a:schemeClr val="accent2"/>
              </a:solidFill>
              <a:latin typeface="DIN" pitchFamily="50" charset="0"/>
            </a:endParaRPr>
          </a:p>
        </p:txBody>
      </p:sp>
      <p:sp>
        <p:nvSpPr>
          <p:cNvPr id="6" name="文本框 5"/>
          <p:cNvSpPr txBox="1">
            <a:spLocks noChangeArrowheads="1"/>
          </p:cNvSpPr>
          <p:nvPr/>
        </p:nvSpPr>
        <p:spPr bwMode="auto">
          <a:xfrm>
            <a:off x="687388" y="1973263"/>
            <a:ext cx="4713287"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8800" dirty="0" smtClean="0">
                <a:solidFill>
                  <a:schemeClr val="accent2"/>
                </a:solidFill>
                <a:latin typeface="DIN" pitchFamily="50" charset="0"/>
              </a:rPr>
              <a:t>2018</a:t>
            </a:r>
            <a:endParaRPr lang="zh-CN" altLang="en-US" sz="8800" dirty="0">
              <a:solidFill>
                <a:schemeClr val="accent2"/>
              </a:solidFill>
              <a:latin typeface="DIN"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241" name="组合 3"/>
          <p:cNvGrpSpPr/>
          <p:nvPr/>
        </p:nvGrpSpPr>
        <p:grpSpPr>
          <a:xfrm>
            <a:off x="1855788" y="1325563"/>
            <a:ext cx="2722562" cy="3016250"/>
            <a:chOff x="0" y="0"/>
            <a:chExt cx="3926934" cy="4352253"/>
          </a:xfrm>
        </p:grpSpPr>
        <p:sp>
          <p:nvSpPr>
            <p:cNvPr id="16397" name="等腰三角形 4"/>
            <p:cNvSpPr/>
            <p:nvPr/>
          </p:nvSpPr>
          <p:spPr>
            <a:xfrm rot="-4373613">
              <a:off x="-268014" y="268014"/>
              <a:ext cx="3886200" cy="3350172"/>
            </a:xfrm>
            <a:prstGeom prst="triangle">
              <a:avLst>
                <a:gd name="adj" fmla="val 50000"/>
              </a:avLst>
            </a:prstGeom>
            <a:noFill/>
            <a:ln w="19050" cap="flat" cmpd="sng">
              <a:solidFill>
                <a:srgbClr val="7F7F7F"/>
              </a:solidFill>
              <a:prstDash val="solid"/>
              <a:miter/>
              <a:headEnd type="none" w="med" len="med"/>
              <a:tailEnd type="none" w="med" len="med"/>
            </a:ln>
          </p:spPr>
          <p:txBody>
            <a:bodyPr anchor="ctr"/>
            <a:p>
              <a:pPr algn="ctr" eaLnBrk="1" fontAlgn="base" hangingPunct="1"/>
              <a:endParaRPr lang="zh-CN" altLang="en-US" sz="1350" strike="noStrike" noProof="1" dirty="0">
                <a:solidFill>
                  <a:srgbClr val="FFFFFF"/>
                </a:solidFill>
                <a:latin typeface="Calibri" panose="020F0502020204030204" pitchFamily="34" charset="0"/>
              </a:endParaRPr>
            </a:p>
          </p:txBody>
        </p:sp>
        <p:sp>
          <p:nvSpPr>
            <p:cNvPr id="16398" name="等腰三角形 5"/>
            <p:cNvSpPr/>
            <p:nvPr/>
          </p:nvSpPr>
          <p:spPr>
            <a:xfrm rot="-5400000">
              <a:off x="-55589" y="665583"/>
              <a:ext cx="3565365" cy="3073590"/>
            </a:xfrm>
            <a:prstGeom prst="triangle">
              <a:avLst>
                <a:gd name="adj" fmla="val 50000"/>
              </a:avLst>
            </a:prstGeom>
            <a:gradFill>
              <a:gsLst>
                <a:gs pos="0">
                  <a:srgbClr val="007BD3"/>
                </a:gs>
                <a:gs pos="100000">
                  <a:srgbClr val="034373"/>
                </a:gs>
              </a:gsLst>
              <a:lin ang="5400000" scaled="0"/>
            </a:gradFill>
            <a:ln w="9525">
              <a:noFill/>
            </a:ln>
          </p:spPr>
          <p:txBody>
            <a:bodyPr anchor="ctr"/>
            <a:p>
              <a:pPr algn="ctr" eaLnBrk="1" fontAlgn="base" hangingPunct="1"/>
              <a:endParaRPr lang="zh-CN" altLang="en-US" sz="1350" strike="noStrike" noProof="1" dirty="0">
                <a:solidFill>
                  <a:srgbClr val="FFFFFF"/>
                </a:solidFill>
                <a:latin typeface="Calibri" panose="020F0502020204030204" pitchFamily="34" charset="0"/>
              </a:endParaRPr>
            </a:p>
          </p:txBody>
        </p:sp>
        <p:sp>
          <p:nvSpPr>
            <p:cNvPr id="16399" name="椭圆 6"/>
            <p:cNvSpPr/>
            <p:nvPr/>
          </p:nvSpPr>
          <p:spPr>
            <a:xfrm>
              <a:off x="25197" y="1363044"/>
              <a:ext cx="228600" cy="228600"/>
            </a:xfrm>
            <a:prstGeom prst="ellipse">
              <a:avLst/>
            </a:prstGeom>
            <a:solidFill>
              <a:srgbClr val="7F7F7F"/>
            </a:solidFill>
            <a:ln w="9525">
              <a:noFill/>
            </a:ln>
          </p:spPr>
          <p:txBody>
            <a:bodyPr anchor="ctr"/>
            <a:p>
              <a:pPr algn="ctr" eaLnBrk="1" fontAlgn="base" hangingPunct="1"/>
              <a:endParaRPr lang="zh-CN" altLang="en-US" sz="1350" strike="noStrike" noProof="1" dirty="0">
                <a:solidFill>
                  <a:srgbClr val="FFFFFF"/>
                </a:solidFill>
                <a:latin typeface="Calibri" panose="020F0502020204030204" pitchFamily="34" charset="0"/>
              </a:endParaRPr>
            </a:p>
          </p:txBody>
        </p:sp>
        <p:sp>
          <p:nvSpPr>
            <p:cNvPr id="16400" name="椭圆 7"/>
            <p:cNvSpPr/>
            <p:nvPr/>
          </p:nvSpPr>
          <p:spPr>
            <a:xfrm>
              <a:off x="2577897" y="4123653"/>
              <a:ext cx="228600" cy="228600"/>
            </a:xfrm>
            <a:prstGeom prst="ellipse">
              <a:avLst/>
            </a:prstGeom>
            <a:solidFill>
              <a:srgbClr val="7F7F7F"/>
            </a:solidFill>
            <a:ln w="9525">
              <a:noFill/>
            </a:ln>
          </p:spPr>
          <p:txBody>
            <a:bodyPr anchor="ctr"/>
            <a:p>
              <a:pPr algn="ctr" eaLnBrk="1" fontAlgn="base" hangingPunct="1"/>
              <a:endParaRPr lang="zh-CN" altLang="en-US" sz="1350" strike="noStrike" noProof="1" dirty="0">
                <a:solidFill>
                  <a:srgbClr val="FFFFFF"/>
                </a:solidFill>
                <a:latin typeface="Calibri" panose="020F0502020204030204" pitchFamily="34" charset="0"/>
              </a:endParaRPr>
            </a:p>
          </p:txBody>
        </p:sp>
        <p:sp>
          <p:nvSpPr>
            <p:cNvPr id="16401" name="椭圆 8"/>
            <p:cNvSpPr/>
            <p:nvPr/>
          </p:nvSpPr>
          <p:spPr>
            <a:xfrm>
              <a:off x="3698334" y="500199"/>
              <a:ext cx="228600" cy="228600"/>
            </a:xfrm>
            <a:prstGeom prst="ellipse">
              <a:avLst/>
            </a:prstGeom>
            <a:solidFill>
              <a:srgbClr val="7F7F7F"/>
            </a:solidFill>
            <a:ln w="9525">
              <a:noFill/>
            </a:ln>
          </p:spPr>
          <p:txBody>
            <a:bodyPr anchor="ctr"/>
            <a:p>
              <a:pPr algn="ctr" eaLnBrk="1" fontAlgn="base" hangingPunct="1"/>
              <a:endParaRPr lang="zh-CN" altLang="en-US" sz="1350" strike="noStrike" noProof="1" dirty="0">
                <a:solidFill>
                  <a:srgbClr val="FFFFFF"/>
                </a:solidFill>
                <a:latin typeface="Calibri" panose="020F0502020204030204" pitchFamily="34" charset="0"/>
              </a:endParaRPr>
            </a:p>
          </p:txBody>
        </p:sp>
      </p:grpSp>
      <p:sp>
        <p:nvSpPr>
          <p:cNvPr id="10247" name="文本框 9"/>
          <p:cNvSpPr txBox="1"/>
          <p:nvPr/>
        </p:nvSpPr>
        <p:spPr>
          <a:xfrm>
            <a:off x="2379663" y="2644775"/>
            <a:ext cx="1738312" cy="414020"/>
          </a:xfrm>
          <a:prstGeom prst="rect">
            <a:avLst/>
          </a:prstGeom>
          <a:noFill/>
          <a:ln w="9525">
            <a:noFill/>
          </a:ln>
        </p:spPr>
        <p:txBody>
          <a:bodyPr anchor="t">
            <a:spAutoFit/>
          </a:bodyPr>
          <a:p>
            <a:r>
              <a:rPr lang="en-US" altLang="zh-CN" sz="2100" b="1" dirty="0">
                <a:solidFill>
                  <a:schemeClr val="bg1"/>
                </a:solidFill>
                <a:latin typeface="微软雅黑" panose="020B0503020204020204" pitchFamily="34" charset="-122"/>
                <a:ea typeface="微软雅黑" panose="020B0503020204020204" pitchFamily="34" charset="-122"/>
              </a:rPr>
              <a:t>CONTENTS</a:t>
            </a:r>
            <a:endParaRPr lang="zh-CN" altLang="en-US" sz="2100" b="1" dirty="0">
              <a:solidFill>
                <a:schemeClr val="bg1"/>
              </a:solidFill>
              <a:latin typeface="微软雅黑" panose="020B0503020204020204" pitchFamily="34" charset="-122"/>
              <a:ea typeface="微软雅黑" panose="020B0503020204020204" pitchFamily="34" charset="-122"/>
            </a:endParaRPr>
          </a:p>
        </p:txBody>
      </p:sp>
      <p:sp>
        <p:nvSpPr>
          <p:cNvPr id="16389" name="等腰三角形 11"/>
          <p:cNvSpPr/>
          <p:nvPr/>
        </p:nvSpPr>
        <p:spPr>
          <a:xfrm rot="-5400000">
            <a:off x="5250656" y="1333976"/>
            <a:ext cx="334963" cy="288925"/>
          </a:xfrm>
          <a:prstGeom prst="triangle">
            <a:avLst>
              <a:gd name="adj" fmla="val 50000"/>
            </a:avLst>
          </a:prstGeom>
          <a:gradFill>
            <a:gsLst>
              <a:gs pos="0">
                <a:srgbClr val="007BD3"/>
              </a:gs>
              <a:gs pos="100000">
                <a:srgbClr val="034373"/>
              </a:gs>
            </a:gsLst>
            <a:lin ang="5400000" scaled="0"/>
          </a:gradFill>
          <a:ln w="9525">
            <a:noFill/>
          </a:ln>
        </p:spPr>
        <p:txBody>
          <a:bodyPr anchor="ctr"/>
          <a:p>
            <a:pPr algn="ctr" eaLnBrk="1" fontAlgn="base" hangingPunct="1"/>
            <a:endParaRPr lang="zh-CN" altLang="en-US" sz="1350" strike="noStrike" noProof="1" dirty="0">
              <a:solidFill>
                <a:srgbClr val="FFFFFF"/>
              </a:solidFill>
              <a:latin typeface="Calibri" panose="020F0502020204030204" pitchFamily="34" charset="0"/>
            </a:endParaRPr>
          </a:p>
        </p:txBody>
      </p:sp>
      <p:sp>
        <p:nvSpPr>
          <p:cNvPr id="10249" name="文本框 12"/>
          <p:cNvSpPr txBox="1"/>
          <p:nvPr/>
        </p:nvSpPr>
        <p:spPr>
          <a:xfrm>
            <a:off x="5713413" y="1310958"/>
            <a:ext cx="2955925" cy="368300"/>
          </a:xfrm>
          <a:prstGeom prst="rect">
            <a:avLst/>
          </a:prstGeom>
          <a:noFill/>
          <a:ln w="9525">
            <a:noFill/>
          </a:ln>
        </p:spPr>
        <p:txBody>
          <a:bodyPr wrap="square" anchor="t">
            <a:spAutoFit/>
          </a:bodyPr>
          <a:p>
            <a:r>
              <a:rPr lang="en-US" b="1" dirty="0">
                <a:solidFill>
                  <a:srgbClr val="404040"/>
                </a:solidFill>
                <a:latin typeface="微软雅黑" panose="020B0503020204020204" pitchFamily="34" charset="-122"/>
                <a:ea typeface="微软雅黑" panose="020B0503020204020204" pitchFamily="34" charset="-122"/>
              </a:rPr>
              <a:t>I. Introduction</a:t>
            </a:r>
            <a:endParaRPr lang="en-US" b="1" dirty="0">
              <a:solidFill>
                <a:srgbClr val="404040"/>
              </a:solidFill>
              <a:latin typeface="微软雅黑" panose="020B0503020204020204" pitchFamily="34" charset="-122"/>
              <a:ea typeface="微软雅黑" panose="020B0503020204020204" pitchFamily="34" charset="-122"/>
            </a:endParaRPr>
          </a:p>
        </p:txBody>
      </p:sp>
      <p:sp>
        <p:nvSpPr>
          <p:cNvPr id="16391" name="等腰三角形 14"/>
          <p:cNvSpPr/>
          <p:nvPr/>
        </p:nvSpPr>
        <p:spPr>
          <a:xfrm rot="-5400000">
            <a:off x="5249863" y="1818958"/>
            <a:ext cx="334963" cy="290513"/>
          </a:xfrm>
          <a:prstGeom prst="triangle">
            <a:avLst>
              <a:gd name="adj" fmla="val 50000"/>
            </a:avLst>
          </a:prstGeom>
          <a:gradFill>
            <a:gsLst>
              <a:gs pos="0">
                <a:srgbClr val="007BD3"/>
              </a:gs>
              <a:gs pos="100000">
                <a:srgbClr val="034373"/>
              </a:gs>
            </a:gsLst>
            <a:lin ang="5400000" scaled="0"/>
          </a:gradFill>
          <a:ln w="9525">
            <a:noFill/>
          </a:ln>
        </p:spPr>
        <p:txBody>
          <a:bodyPr anchor="ctr">
            <a:noAutofit/>
          </a:bodyPr>
          <a:p>
            <a:pPr lvl="0" algn="ctr" fontAlgn="base"/>
            <a:endParaRPr lang="zh-CN" altLang="en-US" sz="1350" strike="noStrike" noProof="1" dirty="0">
              <a:solidFill>
                <a:srgbClr val="FFFFFF"/>
              </a:solidFill>
              <a:latin typeface="Calibri" panose="020F0502020204030204" pitchFamily="34" charset="0"/>
              <a:sym typeface="+mn-ea"/>
            </a:endParaRPr>
          </a:p>
        </p:txBody>
      </p:sp>
      <p:sp>
        <p:nvSpPr>
          <p:cNvPr id="10251" name="文本框 15"/>
          <p:cNvSpPr txBox="1"/>
          <p:nvPr/>
        </p:nvSpPr>
        <p:spPr>
          <a:xfrm>
            <a:off x="5713413" y="1725613"/>
            <a:ext cx="3906837" cy="368300"/>
          </a:xfrm>
          <a:prstGeom prst="rect">
            <a:avLst/>
          </a:prstGeom>
          <a:noFill/>
          <a:ln w="9525">
            <a:noFill/>
          </a:ln>
        </p:spPr>
        <p:txBody>
          <a:bodyPr wrap="square" anchor="t">
            <a:spAutoFit/>
          </a:bodyPr>
          <a:p>
            <a:r>
              <a:rPr lang="en-US" altLang="zh-CN" b="1" dirty="0">
                <a:solidFill>
                  <a:srgbClr val="404040"/>
                </a:solidFill>
                <a:latin typeface="微软雅黑" panose="020B0503020204020204" pitchFamily="34" charset="-122"/>
                <a:ea typeface="微软雅黑" panose="020B0503020204020204" pitchFamily="34" charset="-122"/>
              </a:rPr>
              <a:t>II. Related Work</a:t>
            </a:r>
            <a:endParaRPr lang="en-US" altLang="zh-CN" b="1" dirty="0">
              <a:solidFill>
                <a:srgbClr val="404040"/>
              </a:solidFill>
              <a:latin typeface="微软雅黑" panose="020B0503020204020204" pitchFamily="34" charset="-122"/>
              <a:ea typeface="微软雅黑" panose="020B0503020204020204" pitchFamily="34" charset="-122"/>
            </a:endParaRPr>
          </a:p>
        </p:txBody>
      </p:sp>
      <p:sp>
        <p:nvSpPr>
          <p:cNvPr id="16393" name="等腰三角形 16"/>
          <p:cNvSpPr/>
          <p:nvPr/>
        </p:nvSpPr>
        <p:spPr>
          <a:xfrm rot="-5400000">
            <a:off x="5250656" y="2311876"/>
            <a:ext cx="334963" cy="288925"/>
          </a:xfrm>
          <a:prstGeom prst="triangle">
            <a:avLst>
              <a:gd name="adj" fmla="val 50000"/>
            </a:avLst>
          </a:prstGeom>
          <a:gradFill>
            <a:gsLst>
              <a:gs pos="0">
                <a:srgbClr val="007BD3"/>
              </a:gs>
              <a:gs pos="100000">
                <a:srgbClr val="034373"/>
              </a:gs>
            </a:gsLst>
            <a:lin ang="5400000" scaled="0"/>
          </a:gradFill>
          <a:ln w="9525">
            <a:noFill/>
          </a:ln>
        </p:spPr>
        <p:txBody>
          <a:bodyPr anchor="ctr">
            <a:noAutofit/>
          </a:bodyPr>
          <a:p>
            <a:pPr lvl="0" algn="ctr" fontAlgn="base"/>
            <a:endParaRPr lang="zh-CN" altLang="en-US" sz="1350" strike="noStrike" noProof="1" dirty="0">
              <a:solidFill>
                <a:srgbClr val="FFFFFF"/>
              </a:solidFill>
              <a:latin typeface="Calibri" panose="020F0502020204030204" pitchFamily="34" charset="0"/>
              <a:sym typeface="+mn-ea"/>
            </a:endParaRPr>
          </a:p>
        </p:txBody>
      </p:sp>
      <p:sp>
        <p:nvSpPr>
          <p:cNvPr id="10253" name="文本框 17"/>
          <p:cNvSpPr txBox="1"/>
          <p:nvPr/>
        </p:nvSpPr>
        <p:spPr>
          <a:xfrm>
            <a:off x="5713730" y="2218055"/>
            <a:ext cx="5120005" cy="368300"/>
          </a:xfrm>
          <a:prstGeom prst="rect">
            <a:avLst/>
          </a:prstGeom>
          <a:noFill/>
          <a:ln w="9525">
            <a:noFill/>
          </a:ln>
        </p:spPr>
        <p:txBody>
          <a:bodyPr wrap="square" anchor="t">
            <a:spAutoFit/>
          </a:bodyPr>
          <a:p>
            <a:r>
              <a:rPr lang="en-US" altLang="zh-CN" b="1" dirty="0">
                <a:solidFill>
                  <a:srgbClr val="404040"/>
                </a:solidFill>
                <a:latin typeface="微软雅黑" panose="020B0503020204020204" pitchFamily="34" charset="-122"/>
                <a:ea typeface="微软雅黑" panose="020B0503020204020204" pitchFamily="34" charset="-122"/>
              </a:rPr>
              <a:t>III. Design</a:t>
            </a:r>
            <a:endParaRPr lang="en-US" altLang="zh-CN" b="1" dirty="0">
              <a:solidFill>
                <a:srgbClr val="404040"/>
              </a:solidFill>
              <a:latin typeface="微软雅黑" panose="020B0503020204020204" pitchFamily="34" charset="-122"/>
              <a:ea typeface="微软雅黑" panose="020B0503020204020204" pitchFamily="34" charset="-122"/>
            </a:endParaRPr>
          </a:p>
        </p:txBody>
      </p:sp>
      <p:sp>
        <p:nvSpPr>
          <p:cNvPr id="16395" name="等腰三角形 18"/>
          <p:cNvSpPr/>
          <p:nvPr/>
        </p:nvSpPr>
        <p:spPr>
          <a:xfrm rot="-5400000">
            <a:off x="5249863" y="2801620"/>
            <a:ext cx="334963" cy="290513"/>
          </a:xfrm>
          <a:prstGeom prst="triangle">
            <a:avLst>
              <a:gd name="adj" fmla="val 50000"/>
            </a:avLst>
          </a:prstGeom>
          <a:gradFill>
            <a:gsLst>
              <a:gs pos="0">
                <a:srgbClr val="007BD3"/>
              </a:gs>
              <a:gs pos="100000">
                <a:srgbClr val="034373"/>
              </a:gs>
            </a:gsLst>
            <a:lin ang="5400000" scaled="0"/>
          </a:gradFill>
          <a:ln w="9525">
            <a:noFill/>
          </a:ln>
        </p:spPr>
        <p:txBody>
          <a:bodyPr anchor="ctr">
            <a:noAutofit/>
          </a:bodyPr>
          <a:p>
            <a:pPr lvl="0" algn="ctr" fontAlgn="base"/>
            <a:endParaRPr lang="zh-CN" altLang="en-US" sz="1350" strike="noStrike" noProof="1" dirty="0">
              <a:solidFill>
                <a:srgbClr val="FFFFFF"/>
              </a:solidFill>
              <a:latin typeface="Calibri" panose="020F0502020204030204" pitchFamily="34" charset="0"/>
              <a:sym typeface="+mn-ea"/>
            </a:endParaRPr>
          </a:p>
        </p:txBody>
      </p:sp>
      <p:sp>
        <p:nvSpPr>
          <p:cNvPr id="10255" name="文本框 19"/>
          <p:cNvSpPr txBox="1"/>
          <p:nvPr/>
        </p:nvSpPr>
        <p:spPr>
          <a:xfrm>
            <a:off x="5713730" y="2771775"/>
            <a:ext cx="5426710" cy="368300"/>
          </a:xfrm>
          <a:prstGeom prst="rect">
            <a:avLst/>
          </a:prstGeom>
          <a:noFill/>
          <a:ln w="9525">
            <a:noFill/>
          </a:ln>
        </p:spPr>
        <p:txBody>
          <a:bodyPr wrap="square" anchor="t">
            <a:spAutoFit/>
          </a:bodyPr>
          <a:p>
            <a:r>
              <a:rPr lang="en-US" b="1" dirty="0">
                <a:solidFill>
                  <a:srgbClr val="404040"/>
                </a:solidFill>
                <a:latin typeface="微软雅黑" panose="020B0503020204020204" pitchFamily="34" charset="-122"/>
                <a:ea typeface="微软雅黑" panose="020B0503020204020204" pitchFamily="34" charset="-122"/>
              </a:rPr>
              <a:t>IV. Implementation</a:t>
            </a:r>
            <a:endParaRPr lang="en-US" b="1" dirty="0">
              <a:solidFill>
                <a:srgbClr val="404040"/>
              </a:solidFill>
              <a:latin typeface="微软雅黑" panose="020B0503020204020204" pitchFamily="34" charset="-122"/>
              <a:ea typeface="微软雅黑" panose="020B0503020204020204" pitchFamily="34" charset="-122"/>
            </a:endParaRPr>
          </a:p>
        </p:txBody>
      </p:sp>
      <p:sp>
        <p:nvSpPr>
          <p:cNvPr id="4" name="等腰三角形 18"/>
          <p:cNvSpPr/>
          <p:nvPr/>
        </p:nvSpPr>
        <p:spPr>
          <a:xfrm rot="-5400000">
            <a:off x="5249863" y="3363595"/>
            <a:ext cx="334963" cy="290513"/>
          </a:xfrm>
          <a:prstGeom prst="triangle">
            <a:avLst>
              <a:gd name="adj" fmla="val 50000"/>
            </a:avLst>
          </a:prstGeom>
          <a:gradFill>
            <a:gsLst>
              <a:gs pos="0">
                <a:srgbClr val="007BD3"/>
              </a:gs>
              <a:gs pos="100000">
                <a:srgbClr val="034373"/>
              </a:gs>
            </a:gsLst>
            <a:lin ang="5400000" scaled="0"/>
          </a:gradFill>
          <a:ln w="9525">
            <a:noFill/>
          </a:ln>
        </p:spPr>
        <p:txBody>
          <a:bodyPr anchor="ctr">
            <a:noAutofit/>
          </a:bodyPr>
          <a:p>
            <a:pPr lvl="0" algn="ctr" fontAlgn="base"/>
            <a:endParaRPr lang="zh-CN" altLang="en-US" sz="1350" strike="noStrike" noProof="1" dirty="0">
              <a:solidFill>
                <a:srgbClr val="FFFFFF"/>
              </a:solidFill>
              <a:latin typeface="Calibri" panose="020F0502020204030204" pitchFamily="34" charset="0"/>
              <a:sym typeface="+mn-ea"/>
            </a:endParaRPr>
          </a:p>
        </p:txBody>
      </p:sp>
      <p:sp>
        <p:nvSpPr>
          <p:cNvPr id="10257" name="文本框 19"/>
          <p:cNvSpPr txBox="1"/>
          <p:nvPr/>
        </p:nvSpPr>
        <p:spPr>
          <a:xfrm>
            <a:off x="5713413" y="3341370"/>
            <a:ext cx="3113087" cy="368300"/>
          </a:xfrm>
          <a:prstGeom prst="rect">
            <a:avLst/>
          </a:prstGeom>
          <a:noFill/>
          <a:ln w="9525">
            <a:noFill/>
          </a:ln>
        </p:spPr>
        <p:txBody>
          <a:bodyPr wrap="square" anchor="t">
            <a:spAutoFit/>
          </a:bodyPr>
          <a:p>
            <a:r>
              <a:rPr lang="en-US" altLang="zh-CN" b="1" dirty="0">
                <a:solidFill>
                  <a:srgbClr val="404040"/>
                </a:solidFill>
                <a:latin typeface="微软雅黑" panose="020B0503020204020204" pitchFamily="34" charset="-122"/>
                <a:ea typeface="微软雅黑" panose="020B0503020204020204" pitchFamily="34" charset="-122"/>
              </a:rPr>
              <a:t>V. Evaluation</a:t>
            </a:r>
            <a:endParaRPr lang="en-US" altLang="zh-CN" b="1" dirty="0">
              <a:solidFill>
                <a:srgbClr val="404040"/>
              </a:solidFill>
              <a:latin typeface="微软雅黑" panose="020B0503020204020204" pitchFamily="34" charset="-122"/>
              <a:ea typeface="微软雅黑" panose="020B0503020204020204" pitchFamily="34" charset="-122"/>
            </a:endParaRPr>
          </a:p>
        </p:txBody>
      </p:sp>
      <p:sp>
        <p:nvSpPr>
          <p:cNvPr id="2" name="等腰三角形 16"/>
          <p:cNvSpPr/>
          <p:nvPr/>
        </p:nvSpPr>
        <p:spPr>
          <a:xfrm rot="-5400000">
            <a:off x="5234781" y="3915251"/>
            <a:ext cx="334963" cy="288925"/>
          </a:xfrm>
          <a:prstGeom prst="triangle">
            <a:avLst>
              <a:gd name="adj" fmla="val 50000"/>
            </a:avLst>
          </a:prstGeom>
          <a:gradFill>
            <a:gsLst>
              <a:gs pos="0">
                <a:srgbClr val="007BD3"/>
              </a:gs>
              <a:gs pos="100000">
                <a:srgbClr val="034373"/>
              </a:gs>
            </a:gsLst>
            <a:lin ang="5400000" scaled="0"/>
          </a:gradFill>
          <a:ln w="9525">
            <a:noFill/>
          </a:ln>
        </p:spPr>
        <p:txBody>
          <a:bodyPr anchor="ctr">
            <a:noAutofit/>
          </a:bodyPr>
          <a:p>
            <a:pPr lvl="0" algn="ctr" fontAlgn="base"/>
            <a:endParaRPr lang="zh-CN" altLang="en-US" sz="1350" strike="noStrike" noProof="1" dirty="0">
              <a:solidFill>
                <a:srgbClr val="FFFFFF"/>
              </a:solidFill>
              <a:latin typeface="Calibri" panose="020F0502020204030204" pitchFamily="34" charset="0"/>
              <a:sym typeface="+mn-ea"/>
            </a:endParaRPr>
          </a:p>
        </p:txBody>
      </p:sp>
      <p:sp>
        <p:nvSpPr>
          <p:cNvPr id="3" name="文本框 17"/>
          <p:cNvSpPr txBox="1"/>
          <p:nvPr/>
        </p:nvSpPr>
        <p:spPr>
          <a:xfrm>
            <a:off x="5697855" y="3821430"/>
            <a:ext cx="5120005" cy="368300"/>
          </a:xfrm>
          <a:prstGeom prst="rect">
            <a:avLst/>
          </a:prstGeom>
          <a:noFill/>
          <a:ln w="9525">
            <a:noFill/>
          </a:ln>
        </p:spPr>
        <p:txBody>
          <a:bodyPr wrap="square" anchor="t">
            <a:spAutoFit/>
          </a:bodyPr>
          <a:p>
            <a:r>
              <a:rPr lang="en-US" altLang="zh-CN" b="1" dirty="0">
                <a:solidFill>
                  <a:srgbClr val="404040"/>
                </a:solidFill>
                <a:latin typeface="微软雅黑" panose="020B0503020204020204" pitchFamily="34" charset="-122"/>
                <a:ea typeface="微软雅黑" panose="020B0503020204020204" pitchFamily="34" charset="-122"/>
              </a:rPr>
              <a:t>VI. Discussion</a:t>
            </a:r>
            <a:endParaRPr lang="en-US" altLang="zh-CN" b="1" dirty="0">
              <a:solidFill>
                <a:srgbClr val="404040"/>
              </a:solidFill>
              <a:latin typeface="微软雅黑" panose="020B0503020204020204" pitchFamily="34" charset="-122"/>
              <a:ea typeface="微软雅黑" panose="020B0503020204020204" pitchFamily="34" charset="-122"/>
            </a:endParaRPr>
          </a:p>
        </p:txBody>
      </p:sp>
      <p:sp>
        <p:nvSpPr>
          <p:cNvPr id="5" name="等腰三角形 18"/>
          <p:cNvSpPr/>
          <p:nvPr/>
        </p:nvSpPr>
        <p:spPr>
          <a:xfrm rot="-5400000">
            <a:off x="5233988" y="4404995"/>
            <a:ext cx="334963" cy="290513"/>
          </a:xfrm>
          <a:prstGeom prst="triangle">
            <a:avLst>
              <a:gd name="adj" fmla="val 50000"/>
            </a:avLst>
          </a:prstGeom>
          <a:gradFill>
            <a:gsLst>
              <a:gs pos="0">
                <a:srgbClr val="007BD3"/>
              </a:gs>
              <a:gs pos="100000">
                <a:srgbClr val="034373"/>
              </a:gs>
            </a:gsLst>
            <a:lin ang="5400000" scaled="0"/>
          </a:gradFill>
          <a:ln w="9525">
            <a:noFill/>
          </a:ln>
        </p:spPr>
        <p:txBody>
          <a:bodyPr anchor="ctr">
            <a:noAutofit/>
          </a:bodyPr>
          <a:p>
            <a:pPr lvl="0" algn="ctr" fontAlgn="base"/>
            <a:endParaRPr lang="zh-CN" altLang="en-US" sz="1350" strike="noStrike" noProof="1" dirty="0">
              <a:solidFill>
                <a:srgbClr val="FFFFFF"/>
              </a:solidFill>
              <a:latin typeface="Calibri" panose="020F0502020204030204" pitchFamily="34" charset="0"/>
              <a:sym typeface="+mn-ea"/>
            </a:endParaRPr>
          </a:p>
        </p:txBody>
      </p:sp>
      <p:sp>
        <p:nvSpPr>
          <p:cNvPr id="6" name="文本框 19"/>
          <p:cNvSpPr txBox="1"/>
          <p:nvPr/>
        </p:nvSpPr>
        <p:spPr>
          <a:xfrm>
            <a:off x="5697855" y="4375150"/>
            <a:ext cx="5426710" cy="368300"/>
          </a:xfrm>
          <a:prstGeom prst="rect">
            <a:avLst/>
          </a:prstGeom>
          <a:noFill/>
          <a:ln w="9525">
            <a:noFill/>
          </a:ln>
        </p:spPr>
        <p:txBody>
          <a:bodyPr wrap="square" anchor="t">
            <a:spAutoFit/>
          </a:bodyPr>
          <a:p>
            <a:r>
              <a:rPr lang="en-US" b="1" dirty="0">
                <a:solidFill>
                  <a:srgbClr val="404040"/>
                </a:solidFill>
                <a:latin typeface="微软雅黑" panose="020B0503020204020204" pitchFamily="34" charset="-122"/>
                <a:ea typeface="微软雅黑" panose="020B0503020204020204" pitchFamily="34" charset="-122"/>
              </a:rPr>
              <a:t>VII. Conclusion</a:t>
            </a:r>
            <a:endParaRPr lang="en-US" b="1" dirty="0">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文本框 17"/>
          <p:cNvSpPr txBox="1">
            <a:spLocks noChangeArrowheads="1"/>
          </p:cNvSpPr>
          <p:nvPr/>
        </p:nvSpPr>
        <p:spPr bwMode="auto">
          <a:xfrm>
            <a:off x="694055" y="426085"/>
            <a:ext cx="3134360"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  Introduction</a:t>
            </a:r>
            <a:endParaRPr lang="en-US" sz="3200" dirty="0">
              <a:solidFill>
                <a:schemeClr val="bg1"/>
              </a:solidFill>
              <a:uFillTx/>
              <a:latin typeface="微软雅黑" panose="020B0503020204020204" pitchFamily="34" charset="-122"/>
              <a:ea typeface="微软雅黑" panose="020B0503020204020204" pitchFamily="34" charset="-122"/>
            </a:endParaRPr>
          </a:p>
        </p:txBody>
      </p:sp>
      <p:sp>
        <p:nvSpPr>
          <p:cNvPr id="2" name="文本框 1"/>
          <p:cNvSpPr txBox="1"/>
          <p:nvPr/>
        </p:nvSpPr>
        <p:spPr>
          <a:xfrm>
            <a:off x="694690" y="1328420"/>
            <a:ext cx="11134725" cy="4092575"/>
          </a:xfrm>
          <a:prstGeom prst="rect">
            <a:avLst/>
          </a:prstGeom>
          <a:noFill/>
        </p:spPr>
        <p:txBody>
          <a:bodyPr wrap="square" rtlCol="0">
            <a:spAutoFit/>
          </a:bodyPr>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Residential and commercial buildings  used 2,760 TWh of electrical energy</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 </a:t>
            </a:r>
            <a:endParaRPr lang="en-US"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eaLnBrk="1" hangingPunct="1">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HVAC, lighting, appliances</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20% of plug-loads</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understanding every load is important</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lack tools to monitor energy with high fidelity and low cost</a:t>
            </a: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lvl="1" indent="0" algn="l" eaLnBrk="1" hangingPunct="1">
              <a:buFont typeface="Wingdings" panose="05000000000000000000" charset="0"/>
              <a:buNone/>
            </a:pPr>
            <a:endPar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Address this problem</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endPar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PowerBlade</a:t>
            </a: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lvl="1" indent="0" algn="l" eaLnBrk="1" hangingPunct="1">
              <a:buFont typeface="Wingdings" panose="05000000000000000000" charset="0"/>
              <a:buNone/>
            </a:pP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eaLnBrk="1" hangingPunct="1">
              <a:buFont typeface="Wingdings" panose="05000000000000000000" charset="0"/>
              <a:buChar char=""/>
            </a:pP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Different from other</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a:t>
            </a:r>
            <a:r>
              <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  </a:t>
            </a:r>
            <a:endParaRPr 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PowerBlade metering every load</a:t>
            </a:r>
            <a:endPar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a:p>
            <a:pPr marL="742950" lvl="1" indent="-285750" algn="l" eaLnBrk="1" hangingPunct="1">
              <a:buFont typeface="Wingdings" panose="05000000000000000000" charset="0"/>
              <a:buChar char=""/>
            </a:pPr>
            <a:r>
              <a:rPr 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6mW itself</a:t>
            </a: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eaLnBrk="1" hangingPunct="1">
              <a:buFont typeface="Wingdings" panose="05000000000000000000" charset="0"/>
              <a:buChar char=""/>
            </a:pPr>
            <a:endParaRPr 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amond(in)">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009650"/>
            <a:ext cx="9921240" cy="3169285"/>
          </a:xfrm>
          <a:prstGeom prst="rect">
            <a:avLst/>
          </a:prstGeom>
          <a:noFill/>
        </p:spPr>
        <p:txBody>
          <a:bodyPr wrap="square" rtlCol="0">
            <a:spAutoFit/>
          </a:bodyPr>
          <a:p>
            <a:pPr marL="285750" indent="-285750" algn="l">
              <a:buFont typeface="Wingdings" panose="05000000000000000000" charset="0"/>
              <a:buChar char=""/>
            </a:pP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 trure-power meter performs five distinct functions</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t>
            </a:r>
            <a:endPar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reduces AC voltage to DC voltages to power meter itself</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measures voltage</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measures current</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calculates power and energy</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comminucates these measurements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Scaling a power meter to PowerBlade's form factor requires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revisiting each of these functions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endPar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4429125"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 RELATED WORK</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170305" y="3859530"/>
            <a:ext cx="9411970" cy="2734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9124315" cy="3476625"/>
          </a:xfrm>
          <a:prstGeom prst="rect">
            <a:avLst/>
          </a:prstGeom>
          <a:noFill/>
        </p:spPr>
        <p:txBody>
          <a:bodyPr wrap="square" rtlCol="0">
            <a:spAutoFit/>
          </a:bodyPr>
          <a:p>
            <a:pPr marL="285750" indent="-285750" algn="l">
              <a:buFont typeface="Wingdings" panose="05000000000000000000" charset="0"/>
              <a:buChar char=""/>
            </a:pP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AC-DC Power Supply</a:t>
            </a:r>
            <a:endPar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rectify and step down the AC voltage </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energy harvesters often require bulky transformer unsuited </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capacitor-fed power supplies, a high voltage series capacitor drops the line voltage and limit current, which donot provide isolation</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To source 10-100maA, the capacitor must be high-valued(1-2uF)</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eschews energy harvester and transformers, due to scaling </a:t>
            </a:r>
            <a:r>
              <a:rPr lang="en-US" altLang="zh-CN" sz="2000"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challenges</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742950" lvl="1"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embraces a capacitor-fed, Zener-regulated power supply.</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lvl="0" indent="0" algn="l">
              <a:buFont typeface="Wingdings" panose="05000000000000000000" charset="0"/>
              <a:buNone/>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4429125"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 RELATED WORK</a:t>
            </a:r>
            <a:endParaRPr lang="en-US" sz="3200" dirty="0">
              <a:solidFill>
                <a:schemeClr val="bg1"/>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直角三角形 39"/>
          <p:cNvSpPr/>
          <p:nvPr/>
        </p:nvSpPr>
        <p:spPr bwMode="auto">
          <a:xfrm rot="16200000" flipH="1">
            <a:off x="11182350" y="0"/>
            <a:ext cx="1009650" cy="100965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直角三角形 40"/>
          <p:cNvSpPr/>
          <p:nvPr/>
        </p:nvSpPr>
        <p:spPr bwMode="auto">
          <a:xfrm rot="16200000" flipH="1">
            <a:off x="11358563" y="0"/>
            <a:ext cx="833438" cy="833437"/>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直角三角形 41"/>
          <p:cNvSpPr/>
          <p:nvPr/>
        </p:nvSpPr>
        <p:spPr bwMode="auto">
          <a:xfrm rot="16200000" flipV="1">
            <a:off x="0" y="5829300"/>
            <a:ext cx="1028700" cy="1028700"/>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直角三角形 42"/>
          <p:cNvSpPr/>
          <p:nvPr/>
        </p:nvSpPr>
        <p:spPr bwMode="auto">
          <a:xfrm rot="16200000" flipV="1">
            <a:off x="1" y="6008687"/>
            <a:ext cx="849312" cy="84931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849630" y="1122680"/>
            <a:ext cx="5987415" cy="4399915"/>
          </a:xfrm>
          <a:prstGeom prst="rect">
            <a:avLst/>
          </a:prstGeom>
          <a:noFill/>
        </p:spPr>
        <p:txBody>
          <a:bodyPr wrap="square" rtlCol="0">
            <a:spAutoFit/>
          </a:bodyPr>
          <a:p>
            <a:pPr marL="28575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Half-wave rectifier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Full-wave rectifier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indent="-285750" algn="l">
              <a:buFont typeface="Wingdings" panose="05000000000000000000" charset="0"/>
              <a:buChar char=""/>
            </a:pPr>
            <a:r>
              <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Full-wave rectifier with parallel RC shunt filer</a:t>
            </a: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285750" lvl="0" indent="-285750" algn="l">
              <a:buFont typeface="Wingdings" panose="05000000000000000000" charset="0"/>
              <a:buChar char=""/>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marL="0" lvl="0" indent="0" algn="l">
              <a:buFont typeface="Wingdings" panose="05000000000000000000" charset="0"/>
              <a:buNone/>
            </a:pPr>
            <a:endParaRPr lang="en-US" altLang="zh-CN" sz="20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6" name="文本框 17"/>
          <p:cNvSpPr txBox="1">
            <a:spLocks noChangeArrowheads="1"/>
          </p:cNvSpPr>
          <p:nvPr/>
        </p:nvSpPr>
        <p:spPr bwMode="auto">
          <a:xfrm>
            <a:off x="849630" y="426085"/>
            <a:ext cx="4429125" cy="583565"/>
          </a:xfrm>
          <a:prstGeom prst="rect">
            <a:avLst/>
          </a:prstGeom>
          <a:solidFill>
            <a:srgbClr val="1570C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l" eaLnBrk="1" hangingPunct="1"/>
            <a:r>
              <a:rPr lang="en-US" sz="3200" dirty="0">
                <a:solidFill>
                  <a:schemeClr val="bg1"/>
                </a:solidFill>
                <a:uFillTx/>
                <a:latin typeface="微软雅黑" panose="020B0503020204020204" pitchFamily="34" charset="-122"/>
                <a:ea typeface="微软雅黑" panose="020B0503020204020204" pitchFamily="34" charset="-122"/>
              </a:rPr>
              <a:t>II. RELATED WORK</a:t>
            </a:r>
            <a:endParaRPr lang="en-US" sz="3200" dirty="0">
              <a:solidFill>
                <a:schemeClr val="bg1"/>
              </a:solidFill>
              <a:uFillTx/>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292225" y="1600200"/>
            <a:ext cx="5742940" cy="981075"/>
          </a:xfrm>
          <a:prstGeom prst="rect">
            <a:avLst/>
          </a:prstGeom>
        </p:spPr>
      </p:pic>
      <p:pic>
        <p:nvPicPr>
          <p:cNvPr id="5" name="图片 4"/>
          <p:cNvPicPr>
            <a:picLocks noChangeAspect="1"/>
          </p:cNvPicPr>
          <p:nvPr/>
        </p:nvPicPr>
        <p:blipFill>
          <a:blip r:embed="rId2"/>
          <a:stretch>
            <a:fillRect/>
          </a:stretch>
        </p:blipFill>
        <p:spPr>
          <a:xfrm>
            <a:off x="1282700" y="3404235"/>
            <a:ext cx="5761990" cy="981075"/>
          </a:xfrm>
          <a:prstGeom prst="rect">
            <a:avLst/>
          </a:prstGeom>
        </p:spPr>
      </p:pic>
      <p:pic>
        <p:nvPicPr>
          <p:cNvPr id="3" name="图片 2"/>
          <p:cNvPicPr>
            <a:picLocks noChangeAspect="1"/>
          </p:cNvPicPr>
          <p:nvPr/>
        </p:nvPicPr>
        <p:blipFill>
          <a:blip r:embed="rId3"/>
          <a:stretch>
            <a:fillRect/>
          </a:stretch>
        </p:blipFill>
        <p:spPr>
          <a:xfrm>
            <a:off x="7579995" y="1885315"/>
            <a:ext cx="809625" cy="638175"/>
          </a:xfrm>
          <a:prstGeom prst="rect">
            <a:avLst/>
          </a:prstGeom>
        </p:spPr>
      </p:pic>
      <p:pic>
        <p:nvPicPr>
          <p:cNvPr id="7" name="图片 6"/>
          <p:cNvPicPr>
            <a:picLocks noChangeAspect="1"/>
          </p:cNvPicPr>
          <p:nvPr/>
        </p:nvPicPr>
        <p:blipFill>
          <a:blip r:embed="rId4"/>
          <a:stretch>
            <a:fillRect/>
          </a:stretch>
        </p:blipFill>
        <p:spPr>
          <a:xfrm>
            <a:off x="8848725" y="1885315"/>
            <a:ext cx="2266950" cy="609600"/>
          </a:xfrm>
          <a:prstGeom prst="rect">
            <a:avLst/>
          </a:prstGeom>
        </p:spPr>
      </p:pic>
      <p:pic>
        <p:nvPicPr>
          <p:cNvPr id="9" name="图片 8"/>
          <p:cNvPicPr>
            <a:picLocks noChangeAspect="1"/>
          </p:cNvPicPr>
          <p:nvPr/>
        </p:nvPicPr>
        <p:blipFill>
          <a:blip r:embed="rId5"/>
          <a:stretch>
            <a:fillRect/>
          </a:stretch>
        </p:blipFill>
        <p:spPr>
          <a:xfrm>
            <a:off x="1028700" y="5123180"/>
            <a:ext cx="7038340" cy="1162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335B74"/>
      </a:dk2>
      <a:lt2>
        <a:srgbClr val="DFE3E5"/>
      </a:lt2>
      <a:accent1>
        <a:srgbClr val="00B0F0"/>
      </a:accent1>
      <a:accent2>
        <a:srgbClr val="1570C1"/>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15504</Words>
  <Application>WPS 演示</Application>
  <PresentationFormat>自定义</PresentationFormat>
  <Paragraphs>455</Paragraphs>
  <Slides>40</Slides>
  <Notes>41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40</vt:i4>
      </vt:variant>
    </vt:vector>
  </HeadingPairs>
  <TitlesOfParts>
    <vt:vector size="52" baseType="lpstr">
      <vt:lpstr>Arial</vt:lpstr>
      <vt:lpstr>宋体</vt:lpstr>
      <vt:lpstr>Wingdings</vt:lpstr>
      <vt:lpstr>Calibri</vt:lpstr>
      <vt:lpstr>Calibri Light</vt:lpstr>
      <vt:lpstr>微软雅黑</vt:lpstr>
      <vt:lpstr>Wingdings</vt:lpstr>
      <vt:lpstr>Arial Unicode MS</vt:lpstr>
      <vt:lpstr>DIN</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哎呀小小草</dc:title>
  <dc:creator/>
  <cp:keywords>https://800sucai.taobao.com/</cp:keywords>
  <dc:description>https://800sucai.taobao.com/</dc:description>
  <dc:subject>哎呀小小草</dc:subject>
  <cp:category>https://800sucai.taobao.com/</cp:category>
  <cp:lastModifiedBy>david_wang_wei</cp:lastModifiedBy>
  <cp:revision>1019</cp:revision>
  <dcterms:created xsi:type="dcterms:W3CDTF">2015-06-07T14:37:00Z</dcterms:created>
  <dcterms:modified xsi:type="dcterms:W3CDTF">2018-08-26T05:19:42Z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